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8" r:id="rId2"/>
    <p:sldId id="298" r:id="rId3"/>
    <p:sldId id="256" r:id="rId4"/>
    <p:sldId id="263" r:id="rId5"/>
    <p:sldId id="321" r:id="rId6"/>
    <p:sldId id="328" r:id="rId7"/>
    <p:sldId id="327" r:id="rId8"/>
    <p:sldId id="325" r:id="rId9"/>
    <p:sldId id="329" r:id="rId10"/>
    <p:sldId id="324" r:id="rId11"/>
    <p:sldId id="319" r:id="rId12"/>
    <p:sldId id="330" r:id="rId13"/>
    <p:sldId id="331" r:id="rId14"/>
    <p:sldId id="332" r:id="rId15"/>
    <p:sldId id="304" r:id="rId16"/>
    <p:sldId id="261"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88648" autoAdjust="0"/>
  </p:normalViewPr>
  <p:slideViewPr>
    <p:cSldViewPr snapToGrid="0">
      <p:cViewPr varScale="1">
        <p:scale>
          <a:sx n="86" d="100"/>
          <a:sy n="86" d="100"/>
        </p:scale>
        <p:origin x="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5A372-E219-4A47-9B57-DAB16DC91C8E}" type="datetimeFigureOut">
              <a:rPr lang="en-AU" smtClean="0"/>
              <a:t>21/05/2020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9ABA3-72B8-441F-AA9B-D3737D2CB9D9}" type="slidenum">
              <a:rPr lang="en-AU" smtClean="0"/>
              <a:t>‹#›</a:t>
            </a:fld>
            <a:endParaRPr lang="en-AU"/>
          </a:p>
        </p:txBody>
      </p:sp>
    </p:spTree>
    <p:extLst>
      <p:ext uri="{BB962C8B-B14F-4D97-AF65-F5344CB8AC3E}">
        <p14:creationId xmlns:p14="http://schemas.microsoft.com/office/powerpoint/2010/main" val="2652865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17</a:t>
            </a:fld>
            <a:endParaRPr lang="en-AU"/>
          </a:p>
        </p:txBody>
      </p:sp>
    </p:spTree>
    <p:extLst>
      <p:ext uri="{BB962C8B-B14F-4D97-AF65-F5344CB8AC3E}">
        <p14:creationId xmlns:p14="http://schemas.microsoft.com/office/powerpoint/2010/main" val="3231925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133862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19633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10830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79074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F726FA-289A-47A4-9DB2-36250D803CC9}" type="datetimeFigureOut">
              <a:rPr lang="en-AU" smtClean="0"/>
              <a:t>21/05/2020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72163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E6F726FA-289A-47A4-9DB2-36250D803CC9}" type="datetimeFigureOut">
              <a:rPr lang="en-AU" smtClean="0"/>
              <a:t>21/05/2020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94428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E6F726FA-289A-47A4-9DB2-36250D803CC9}" type="datetimeFigureOut">
              <a:rPr lang="en-AU" smtClean="0"/>
              <a:t>21/05/2020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01453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E6F726FA-289A-47A4-9DB2-36250D803CC9}" type="datetimeFigureOut">
              <a:rPr lang="en-AU" smtClean="0"/>
              <a:t>21/05/2020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53128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726FA-289A-47A4-9DB2-36250D803CC9}" type="datetimeFigureOut">
              <a:rPr lang="en-AU" smtClean="0"/>
              <a:t>21/05/2020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2532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21/05/2020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27516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21/05/2020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273446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726FA-289A-47A4-9DB2-36250D803CC9}" type="datetimeFigureOut">
              <a:rPr lang="en-AU" smtClean="0"/>
              <a:t>21/05/2020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6B6D5-E49B-468D-A565-A6E4E9BB073F}" type="slidenum">
              <a:rPr lang="en-AU" smtClean="0"/>
              <a:t>‹#›</a:t>
            </a:fld>
            <a:endParaRPr lang="en-AU"/>
          </a:p>
        </p:txBody>
      </p:sp>
    </p:spTree>
    <p:extLst>
      <p:ext uri="{BB962C8B-B14F-4D97-AF65-F5344CB8AC3E}">
        <p14:creationId xmlns:p14="http://schemas.microsoft.com/office/powerpoint/2010/main" val="4206294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Daily Review</a:t>
            </a:r>
            <a:endParaRPr lang="en-AU" sz="3200" dirty="0"/>
          </a:p>
        </p:txBody>
      </p:sp>
      <p:graphicFrame>
        <p:nvGraphicFramePr>
          <p:cNvPr id="9" name="Table 8"/>
          <p:cNvGraphicFramePr>
            <a:graphicFrameLocks noGrp="1"/>
          </p:cNvGraphicFramePr>
          <p:nvPr>
            <p:extLst>
              <p:ext uri="{D42A27DB-BD31-4B8C-83A1-F6EECF244321}">
                <p14:modId xmlns:p14="http://schemas.microsoft.com/office/powerpoint/2010/main" val="218042024"/>
              </p:ext>
            </p:extLst>
          </p:nvPr>
        </p:nvGraphicFramePr>
        <p:xfrm>
          <a:off x="9354003" y="292657"/>
          <a:ext cx="2605964" cy="1013760"/>
        </p:xfrm>
        <a:graphic>
          <a:graphicData uri="http://schemas.openxmlformats.org/drawingml/2006/table">
            <a:tbl>
              <a:tblPr firstRow="1" bandRow="1">
                <a:tableStyleId>{21E4AEA4-8DFA-4A89-87EB-49C32662AFE0}</a:tableStyleId>
              </a:tblPr>
              <a:tblGrid>
                <a:gridCol w="2605964"/>
              </a:tblGrid>
              <a:tr h="360000">
                <a:tc>
                  <a:txBody>
                    <a:bodyPr/>
                    <a:lstStyle/>
                    <a:p>
                      <a:r>
                        <a:rPr lang="en-AU" dirty="0" smtClean="0"/>
                        <a:t>CFU 1</a:t>
                      </a:r>
                      <a:endParaRPr lang="en-AU" dirty="0"/>
                    </a:p>
                  </a:txBody>
                  <a:tcPr/>
                </a:tc>
              </a:tr>
              <a:tr h="648000">
                <a:tc>
                  <a:txBody>
                    <a:bodyPr/>
                    <a:lstStyle/>
                    <a:p>
                      <a:r>
                        <a:rPr lang="en-AU" baseline="0" dirty="0" smtClean="0"/>
                        <a:t>What are Earthquakes? What causes them?</a:t>
                      </a:r>
                      <a:endParaRPr lang="en-AU" dirty="0"/>
                    </a:p>
                  </a:txBody>
                  <a:tcPr/>
                </a:tc>
              </a:tr>
            </a:tbl>
          </a:graphicData>
        </a:graphic>
      </p:graphicFrame>
      <p:sp>
        <p:nvSpPr>
          <p:cNvPr id="10" name="Title 1"/>
          <p:cNvSpPr txBox="1">
            <a:spLocks/>
          </p:cNvSpPr>
          <p:nvPr/>
        </p:nvSpPr>
        <p:spPr>
          <a:xfrm>
            <a:off x="0" y="732983"/>
            <a:ext cx="8924214" cy="239553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AU" sz="2800" b="1" dirty="0" smtClean="0">
                <a:latin typeface="+mn-lt"/>
              </a:rPr>
              <a:t>Earthquakes</a:t>
            </a:r>
          </a:p>
          <a:p>
            <a:pPr marL="457200" indent="-457200">
              <a:lnSpc>
                <a:spcPct val="100000"/>
              </a:lnSpc>
              <a:buFont typeface="Arial" panose="020B0604020202020204" pitchFamily="34" charset="0"/>
              <a:buChar char="•"/>
            </a:pPr>
            <a:r>
              <a:rPr lang="en-AU" sz="2800" dirty="0" smtClean="0">
                <a:latin typeface="+mn-lt"/>
              </a:rPr>
              <a:t>Earthquakes are sudden movement or shaking of the Earth caused by stress between tectonic plates</a:t>
            </a:r>
            <a:r>
              <a:rPr lang="en-AU" sz="2800" b="1" dirty="0" smtClean="0">
                <a:latin typeface="+mn-lt"/>
              </a:rPr>
              <a:t>.</a:t>
            </a:r>
          </a:p>
          <a:p>
            <a:pPr marL="457200" indent="-457200">
              <a:lnSpc>
                <a:spcPct val="100000"/>
              </a:lnSpc>
              <a:spcAft>
                <a:spcPts val="1200"/>
              </a:spcAft>
              <a:buFont typeface="Arial" panose="020B0604020202020204" pitchFamily="34" charset="0"/>
              <a:buChar char="•"/>
            </a:pPr>
            <a:r>
              <a:rPr lang="en-AU" sz="2800" dirty="0" smtClean="0">
                <a:latin typeface="+mn-lt"/>
              </a:rPr>
              <a:t>They occur at plate boundaries and result in breakage of the Earth’s brittle crust.</a:t>
            </a:r>
            <a:endParaRPr lang="en-AU" sz="2800" dirty="0">
              <a:latin typeface="+mn-lt"/>
            </a:endParaRPr>
          </a:p>
        </p:txBody>
      </p:sp>
      <p:graphicFrame>
        <p:nvGraphicFramePr>
          <p:cNvPr id="8" name="Table 7"/>
          <p:cNvGraphicFramePr>
            <a:graphicFrameLocks noGrp="1"/>
          </p:cNvGraphicFramePr>
          <p:nvPr>
            <p:extLst>
              <p:ext uri="{D42A27DB-BD31-4B8C-83A1-F6EECF244321}">
                <p14:modId xmlns:p14="http://schemas.microsoft.com/office/powerpoint/2010/main" val="2949635907"/>
              </p:ext>
            </p:extLst>
          </p:nvPr>
        </p:nvGraphicFramePr>
        <p:xfrm>
          <a:off x="9354003" y="1504004"/>
          <a:ext cx="2605964" cy="1005840"/>
        </p:xfrm>
        <a:graphic>
          <a:graphicData uri="http://schemas.openxmlformats.org/drawingml/2006/table">
            <a:tbl>
              <a:tblPr firstRow="1" bandRow="1">
                <a:tableStyleId>{21E4AEA4-8DFA-4A89-87EB-49C32662AFE0}</a:tableStyleId>
              </a:tblPr>
              <a:tblGrid>
                <a:gridCol w="2605964"/>
              </a:tblGrid>
              <a:tr h="351693">
                <a:tc>
                  <a:txBody>
                    <a:bodyPr/>
                    <a:lstStyle/>
                    <a:p>
                      <a:r>
                        <a:rPr lang="en-AU" dirty="0" smtClean="0"/>
                        <a:t>CFU 2</a:t>
                      </a:r>
                      <a:endParaRPr lang="en-AU" dirty="0"/>
                    </a:p>
                  </a:txBody>
                  <a:tcPr/>
                </a:tc>
              </a:tr>
              <a:tr h="615461">
                <a:tc>
                  <a:txBody>
                    <a:bodyPr/>
                    <a:lstStyle/>
                    <a:p>
                      <a:r>
                        <a:rPr lang="en-AU" dirty="0" smtClean="0"/>
                        <a:t>Where</a:t>
                      </a:r>
                      <a:r>
                        <a:rPr lang="en-AU" baseline="0" dirty="0" smtClean="0"/>
                        <a:t> do Earthquakes happen ?</a:t>
                      </a:r>
                      <a:endParaRPr lang="en-AU" dirty="0"/>
                    </a:p>
                  </a:txBody>
                  <a:tcPr/>
                </a:tc>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27" y="3587245"/>
            <a:ext cx="7358932" cy="3188283"/>
          </a:xfrm>
          <a:prstGeom prst="rect">
            <a:avLst/>
          </a:prstGeom>
        </p:spPr>
      </p:pic>
    </p:spTree>
    <p:extLst>
      <p:ext uri="{BB962C8B-B14F-4D97-AF65-F5344CB8AC3E}">
        <p14:creationId xmlns:p14="http://schemas.microsoft.com/office/powerpoint/2010/main" val="243872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4201536724"/>
              </p:ext>
            </p:extLst>
          </p:nvPr>
        </p:nvGraphicFramePr>
        <p:xfrm>
          <a:off x="2387869" y="5479437"/>
          <a:ext cx="3397789" cy="1005840"/>
        </p:xfrm>
        <a:graphic>
          <a:graphicData uri="http://schemas.openxmlformats.org/drawingml/2006/table">
            <a:tbl>
              <a:tblPr firstRow="1" bandRow="1">
                <a:tableStyleId>{21E4AEA4-8DFA-4A89-87EB-49C32662AFE0}</a:tableStyleId>
              </a:tblPr>
              <a:tblGrid>
                <a:gridCol w="3397789"/>
              </a:tblGrid>
              <a:tr h="353527">
                <a:tc>
                  <a:txBody>
                    <a:bodyPr/>
                    <a:lstStyle/>
                    <a:p>
                      <a:r>
                        <a:rPr lang="en-AU" dirty="0" smtClean="0"/>
                        <a:t>CFU 1</a:t>
                      </a:r>
                      <a:endParaRPr lang="en-AU" dirty="0"/>
                    </a:p>
                  </a:txBody>
                  <a:tcPr/>
                </a:tc>
              </a:tr>
              <a:tr h="370840">
                <a:tc>
                  <a:txBody>
                    <a:bodyPr/>
                    <a:lstStyle/>
                    <a:p>
                      <a:r>
                        <a:rPr lang="en-AU" baseline="0" dirty="0" smtClean="0"/>
                        <a:t>What long term impacts would a tsunami have on a community?</a:t>
                      </a:r>
                      <a:endParaRPr lang="en-AU" dirty="0"/>
                    </a:p>
                  </a:txBody>
                  <a:tcPr/>
                </a:tc>
              </a:tr>
            </a:tbl>
          </a:graphicData>
        </a:graphic>
      </p:graphicFrame>
      <p:sp>
        <p:nvSpPr>
          <p:cNvPr id="10" name="Title 1"/>
          <p:cNvSpPr txBox="1">
            <a:spLocks/>
          </p:cNvSpPr>
          <p:nvPr/>
        </p:nvSpPr>
        <p:spPr>
          <a:xfrm>
            <a:off x="0" y="732982"/>
            <a:ext cx="5835535" cy="53020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Damage Caused by Tsunamis</a:t>
            </a:r>
            <a:endParaRPr lang="en-AU" sz="2800" dirty="0">
              <a:latin typeface="+mn-lt"/>
            </a:endParaRPr>
          </a:p>
          <a:p>
            <a:pPr marL="457200" indent="-457200">
              <a:buFont typeface="Arial" panose="020B0604020202020204" pitchFamily="34" charset="0"/>
              <a:buChar char="•"/>
            </a:pPr>
            <a:r>
              <a:rPr lang="en-GB" sz="2800" dirty="0" smtClean="0">
                <a:latin typeface="+mn-lt"/>
              </a:rPr>
              <a:t>Loss of life and displacement of people from their homes</a:t>
            </a:r>
          </a:p>
          <a:p>
            <a:pPr marL="457200" indent="-457200">
              <a:buFont typeface="Arial" panose="020B0604020202020204" pitchFamily="34" charset="0"/>
              <a:buChar char="•"/>
            </a:pPr>
            <a:r>
              <a:rPr lang="en-GB" sz="2800" dirty="0" smtClean="0">
                <a:latin typeface="+mn-lt"/>
              </a:rPr>
              <a:t>Damage to buildings, infrastructure property and farms</a:t>
            </a:r>
          </a:p>
          <a:p>
            <a:pPr marL="457200" indent="-457200">
              <a:buFont typeface="Arial" panose="020B0604020202020204" pitchFamily="34" charset="0"/>
              <a:buChar char="•"/>
            </a:pPr>
            <a:r>
              <a:rPr lang="en-GB" sz="2800" dirty="0" smtClean="0">
                <a:latin typeface="+mn-lt"/>
              </a:rPr>
              <a:t>Environmental impacts </a:t>
            </a:r>
          </a:p>
          <a:p>
            <a:pPr marL="914400" lvl="1" indent="-457200">
              <a:buFont typeface="Arial" panose="020B0604020202020204" pitchFamily="34" charset="0"/>
              <a:buChar char="•"/>
            </a:pPr>
            <a:r>
              <a:rPr lang="en-GB" sz="2400" dirty="0" smtClean="0">
                <a:latin typeface="+mn-lt"/>
              </a:rPr>
              <a:t>Fresh water sources are contaminated with salt water, making farming impossible for at least a year. </a:t>
            </a:r>
          </a:p>
          <a:p>
            <a:pPr marL="914400" lvl="1" indent="-457200">
              <a:buFont typeface="Arial" panose="020B0604020202020204" pitchFamily="34" charset="0"/>
              <a:buChar char="•"/>
            </a:pPr>
            <a:r>
              <a:rPr lang="en-GB" sz="2400" dirty="0" smtClean="0">
                <a:latin typeface="+mn-lt"/>
              </a:rPr>
              <a:t>Industrial and commercial chemicals, and raw sewage are washed out and deposited on ground</a:t>
            </a:r>
            <a:endParaRPr lang="en-GB" sz="2800" dirty="0" smtClean="0">
              <a:latin typeface="+mn-lt"/>
            </a:endParaRPr>
          </a:p>
          <a:p>
            <a:pPr>
              <a:spcAft>
                <a:spcPts val="1200"/>
              </a:spcAft>
            </a:pPr>
            <a:endParaRPr lang="en-AU" sz="2800" dirty="0" smtClean="0">
              <a:latin typeface="+mn-lt"/>
            </a:endParaRPr>
          </a:p>
          <a:p>
            <a:pPr marL="457200" indent="-457200">
              <a:spcAft>
                <a:spcPts val="1200"/>
              </a:spcAft>
              <a:buFont typeface="Arial" panose="020B0604020202020204" pitchFamily="34" charset="0"/>
              <a:buChar char="•"/>
            </a:pPr>
            <a:endParaRPr lang="en-AU" sz="2800" dirty="0"/>
          </a:p>
          <a:p>
            <a:pPr marL="457200" indent="-457200">
              <a:spcAft>
                <a:spcPts val="1200"/>
              </a:spcAft>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smtClean="0"/>
          </a:p>
        </p:txBody>
      </p:sp>
      <p:pic>
        <p:nvPicPr>
          <p:cNvPr id="2" name="Picture 1"/>
          <p:cNvPicPr>
            <a:picLocks noChangeAspect="1"/>
          </p:cNvPicPr>
          <p:nvPr/>
        </p:nvPicPr>
        <p:blipFill>
          <a:blip r:embed="rId2"/>
          <a:stretch>
            <a:fillRect/>
          </a:stretch>
        </p:blipFill>
        <p:spPr>
          <a:xfrm>
            <a:off x="6303016" y="564533"/>
            <a:ext cx="5766519" cy="5147094"/>
          </a:xfrm>
          <a:prstGeom prst="rect">
            <a:avLst/>
          </a:prstGeom>
        </p:spPr>
      </p:pic>
      <p:sp>
        <p:nvSpPr>
          <p:cNvPr id="3" name="TextBox 2"/>
          <p:cNvSpPr txBox="1"/>
          <p:nvPr/>
        </p:nvSpPr>
        <p:spPr>
          <a:xfrm>
            <a:off x="6927483" y="102868"/>
            <a:ext cx="4517583" cy="461665"/>
          </a:xfrm>
          <a:prstGeom prst="rect">
            <a:avLst/>
          </a:prstGeom>
          <a:noFill/>
        </p:spPr>
        <p:txBody>
          <a:bodyPr wrap="none" rtlCol="0">
            <a:spAutoFit/>
          </a:bodyPr>
          <a:lstStyle/>
          <a:p>
            <a:r>
              <a:rPr lang="en-AU" sz="2400" dirty="0" smtClean="0"/>
              <a:t>2004 Boxing Day Tsunami Statistics</a:t>
            </a:r>
            <a:endParaRPr lang="en-AU" sz="2400" dirty="0"/>
          </a:p>
        </p:txBody>
      </p:sp>
    </p:spTree>
    <p:extLst>
      <p:ext uri="{BB962C8B-B14F-4D97-AF65-F5344CB8AC3E}">
        <p14:creationId xmlns:p14="http://schemas.microsoft.com/office/powerpoint/2010/main" val="424743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245" r="2294" b="20505"/>
          <a:stretch/>
        </p:blipFill>
        <p:spPr>
          <a:xfrm>
            <a:off x="5935288" y="82228"/>
            <a:ext cx="6256712" cy="4633595"/>
          </a:xfrm>
          <a:prstGeom prst="rect">
            <a:avLst/>
          </a:prstGeom>
        </p:spPr>
      </p:pic>
      <p:sp>
        <p:nvSpPr>
          <p:cNvPr id="4" name="TextBox 3"/>
          <p:cNvSpPr txBox="1"/>
          <p:nvPr/>
        </p:nvSpPr>
        <p:spPr>
          <a:xfrm>
            <a:off x="0" y="148208"/>
            <a:ext cx="6086422"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0" y="732983"/>
            <a:ext cx="5796742" cy="23815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Explain how tsunamis form using the diagram. </a:t>
            </a:r>
          </a:p>
          <a:p>
            <a:endParaRPr lang="en-AU" sz="2800" b="1" dirty="0" smtClean="0">
              <a:latin typeface="+mn-lt"/>
            </a:endParaRPr>
          </a:p>
          <a:p>
            <a:endParaRPr lang="en-AU" sz="2800" b="1" dirty="0">
              <a:latin typeface="+mn-lt"/>
            </a:endParaRPr>
          </a:p>
          <a:p>
            <a:r>
              <a:rPr lang="en-AU" sz="2400" b="1" dirty="0">
                <a:latin typeface="+mn-lt"/>
              </a:rPr>
              <a:t>Think, Pair, Share: </a:t>
            </a:r>
            <a:r>
              <a:rPr lang="en-AU" sz="2400" b="1" dirty="0" smtClean="0">
                <a:latin typeface="+mn-lt"/>
              </a:rPr>
              <a:t>What is the first stage of tsunami formation?</a:t>
            </a:r>
            <a:endParaRPr lang="en-AU" sz="2800" dirty="0" smtClean="0"/>
          </a:p>
        </p:txBody>
      </p:sp>
      <p:graphicFrame>
        <p:nvGraphicFramePr>
          <p:cNvPr id="11" name="Table 10"/>
          <p:cNvGraphicFramePr>
            <a:graphicFrameLocks noGrp="1"/>
          </p:cNvGraphicFramePr>
          <p:nvPr>
            <p:extLst>
              <p:ext uri="{D42A27DB-BD31-4B8C-83A1-F6EECF244321}">
                <p14:modId xmlns:p14="http://schemas.microsoft.com/office/powerpoint/2010/main" val="1217682330"/>
              </p:ext>
            </p:extLst>
          </p:nvPr>
        </p:nvGraphicFramePr>
        <p:xfrm>
          <a:off x="9313059" y="5283716"/>
          <a:ext cx="2646908" cy="1304980"/>
        </p:xfrm>
        <a:graphic>
          <a:graphicData uri="http://schemas.openxmlformats.org/drawingml/2006/table">
            <a:tbl>
              <a:tblPr firstRow="1" bandRow="1">
                <a:tableStyleId>{F5AB1C69-6EDB-4FF4-983F-18BD219EF322}</a:tableStyleId>
              </a:tblPr>
              <a:tblGrid>
                <a:gridCol w="2646908"/>
              </a:tblGrid>
              <a:tr h="337626">
                <a:tc>
                  <a:txBody>
                    <a:bodyPr/>
                    <a:lstStyle/>
                    <a:p>
                      <a:r>
                        <a:rPr lang="en-AU" dirty="0" smtClean="0"/>
                        <a:t>Vocabulary</a:t>
                      </a:r>
                      <a:endParaRPr lang="en-AU" dirty="0"/>
                    </a:p>
                  </a:txBody>
                  <a:tcPr/>
                </a:tc>
              </a:tr>
              <a:tr h="939220">
                <a:tc>
                  <a:txBody>
                    <a:bodyPr/>
                    <a:lstStyle/>
                    <a:p>
                      <a:r>
                        <a:rPr lang="en-AU" dirty="0" smtClean="0"/>
                        <a:t>displace:</a:t>
                      </a:r>
                      <a:r>
                        <a:rPr lang="en-AU" baseline="0" dirty="0" smtClean="0"/>
                        <a:t> move something from its usual place or position.</a:t>
                      </a:r>
                    </a:p>
                  </a:txBody>
                  <a:tcPr/>
                </a:tc>
              </a:tr>
            </a:tbl>
          </a:graphicData>
        </a:graphic>
      </p:graphicFrame>
      <p:sp>
        <p:nvSpPr>
          <p:cNvPr id="12" name="TextBox 11"/>
          <p:cNvSpPr txBox="1"/>
          <p:nvPr/>
        </p:nvSpPr>
        <p:spPr>
          <a:xfrm>
            <a:off x="-1" y="4346491"/>
            <a:ext cx="6280029" cy="1477328"/>
          </a:xfrm>
          <a:prstGeom prst="rect">
            <a:avLst/>
          </a:prstGeom>
          <a:noFill/>
        </p:spPr>
        <p:txBody>
          <a:bodyPr wrap="square" rtlCol="0">
            <a:spAutoFit/>
          </a:bodyPr>
          <a:lstStyle/>
          <a:p>
            <a:r>
              <a:rPr lang="en-AU" sz="2400" dirty="0" smtClean="0">
                <a:solidFill>
                  <a:schemeClr val="accent2"/>
                </a:solidFill>
              </a:rPr>
              <a:t>An underwater earthquake or volcanic eruption displaces the water above the sea floor, starting waves. </a:t>
            </a:r>
          </a:p>
          <a:p>
            <a:pPr marL="285750" indent="-285750">
              <a:buFontTx/>
              <a:buChar char="-"/>
            </a:pPr>
            <a:endParaRPr lang="en-AU" dirty="0"/>
          </a:p>
        </p:txBody>
      </p:sp>
      <p:sp>
        <p:nvSpPr>
          <p:cNvPr id="3" name="Rectangle 2"/>
          <p:cNvSpPr/>
          <p:nvPr/>
        </p:nvSpPr>
        <p:spPr>
          <a:xfrm>
            <a:off x="6583680" y="332509"/>
            <a:ext cx="1573876" cy="4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9421091" y="332509"/>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329054" y="3955084"/>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9892145" y="3955084"/>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flipH="1">
            <a:off x="7237615" y="3895899"/>
            <a:ext cx="6096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156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245" r="2294" b="20505"/>
          <a:stretch/>
        </p:blipFill>
        <p:spPr>
          <a:xfrm>
            <a:off x="5935288" y="82228"/>
            <a:ext cx="6256712" cy="4633595"/>
          </a:xfrm>
          <a:prstGeom prst="rect">
            <a:avLst/>
          </a:prstGeom>
        </p:spPr>
      </p:pic>
      <p:sp>
        <p:nvSpPr>
          <p:cNvPr id="4" name="TextBox 3"/>
          <p:cNvSpPr txBox="1"/>
          <p:nvPr/>
        </p:nvSpPr>
        <p:spPr>
          <a:xfrm>
            <a:off x="0" y="148208"/>
            <a:ext cx="6086422"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0" y="732983"/>
            <a:ext cx="5791200" cy="23815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Explain how tsunamis form using the diagram. </a:t>
            </a:r>
          </a:p>
          <a:p>
            <a:endParaRPr lang="en-AU" sz="2800" b="1" dirty="0" smtClean="0">
              <a:latin typeface="+mn-lt"/>
            </a:endParaRPr>
          </a:p>
          <a:p>
            <a:endParaRPr lang="en-AU" sz="2800" b="1" dirty="0">
              <a:latin typeface="+mn-lt"/>
            </a:endParaRPr>
          </a:p>
          <a:p>
            <a:r>
              <a:rPr lang="en-AU" sz="2400" b="1" dirty="0" smtClean="0">
                <a:latin typeface="+mn-lt"/>
              </a:rPr>
              <a:t>Think, Pair, Share: What is the second </a:t>
            </a:r>
            <a:r>
              <a:rPr lang="en-AU" sz="2400" b="1" dirty="0">
                <a:latin typeface="+mn-lt"/>
              </a:rPr>
              <a:t>stage of </a:t>
            </a:r>
            <a:r>
              <a:rPr lang="en-AU" sz="2400" b="1" dirty="0" smtClean="0">
                <a:latin typeface="+mn-lt"/>
              </a:rPr>
              <a:t>tsunami formation?</a:t>
            </a:r>
            <a:endParaRPr lang="en-AU" sz="2800" dirty="0" smtClean="0">
              <a:latin typeface="+mn-lt"/>
            </a:endParaRPr>
          </a:p>
          <a:p>
            <a:endParaRPr lang="en-AU" sz="2800" dirty="0" smtClean="0"/>
          </a:p>
        </p:txBody>
      </p:sp>
      <p:sp>
        <p:nvSpPr>
          <p:cNvPr id="12" name="TextBox 11"/>
          <p:cNvSpPr txBox="1"/>
          <p:nvPr/>
        </p:nvSpPr>
        <p:spPr>
          <a:xfrm>
            <a:off x="-1" y="4346491"/>
            <a:ext cx="6280029" cy="1107996"/>
          </a:xfrm>
          <a:prstGeom prst="rect">
            <a:avLst/>
          </a:prstGeom>
          <a:noFill/>
        </p:spPr>
        <p:txBody>
          <a:bodyPr wrap="square" rtlCol="0">
            <a:spAutoFit/>
          </a:bodyPr>
          <a:lstStyle/>
          <a:p>
            <a:r>
              <a:rPr lang="en-AU" sz="2400" dirty="0" smtClean="0">
                <a:solidFill>
                  <a:schemeClr val="accent2"/>
                </a:solidFill>
              </a:rPr>
              <a:t>The waves travel through the ocean in all directions. </a:t>
            </a:r>
          </a:p>
          <a:p>
            <a:pPr marL="285750" indent="-285750">
              <a:buFontTx/>
              <a:buChar char="-"/>
            </a:pPr>
            <a:endParaRPr lang="en-AU" dirty="0"/>
          </a:p>
        </p:txBody>
      </p:sp>
      <p:sp>
        <p:nvSpPr>
          <p:cNvPr id="3" name="Rectangle 2"/>
          <p:cNvSpPr/>
          <p:nvPr/>
        </p:nvSpPr>
        <p:spPr>
          <a:xfrm>
            <a:off x="6583680" y="332509"/>
            <a:ext cx="1573876" cy="4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9421091" y="332509"/>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329054" y="3955084"/>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9903228" y="3951248"/>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flipH="1">
            <a:off x="7237615" y="3895899"/>
            <a:ext cx="6096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757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245" r="2294" b="20505"/>
          <a:stretch/>
        </p:blipFill>
        <p:spPr>
          <a:xfrm>
            <a:off x="5935288" y="82228"/>
            <a:ext cx="6256712" cy="4633595"/>
          </a:xfrm>
          <a:prstGeom prst="rect">
            <a:avLst/>
          </a:prstGeom>
        </p:spPr>
      </p:pic>
      <p:sp>
        <p:nvSpPr>
          <p:cNvPr id="4" name="TextBox 3"/>
          <p:cNvSpPr txBox="1"/>
          <p:nvPr/>
        </p:nvSpPr>
        <p:spPr>
          <a:xfrm>
            <a:off x="0" y="148208"/>
            <a:ext cx="6086422"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0" y="732983"/>
            <a:ext cx="5791200" cy="23815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Explain how tsunamis form using the diagram. </a:t>
            </a:r>
          </a:p>
          <a:p>
            <a:endParaRPr lang="en-AU" sz="2800" b="1" dirty="0" smtClean="0">
              <a:latin typeface="+mn-lt"/>
            </a:endParaRPr>
          </a:p>
          <a:p>
            <a:endParaRPr lang="en-AU" sz="2800" b="1" dirty="0">
              <a:latin typeface="+mn-lt"/>
            </a:endParaRPr>
          </a:p>
          <a:p>
            <a:r>
              <a:rPr lang="en-AU" sz="2400" b="1" dirty="0" smtClean="0">
                <a:latin typeface="+mn-lt"/>
              </a:rPr>
              <a:t>Think, Pair, Share: What is the third stage of tsunami formation?</a:t>
            </a:r>
            <a:endParaRPr lang="en-AU" sz="2800" dirty="0" smtClean="0"/>
          </a:p>
          <a:p>
            <a:endParaRPr lang="en-AU" sz="2800" dirty="0" smtClean="0"/>
          </a:p>
        </p:txBody>
      </p:sp>
      <p:sp>
        <p:nvSpPr>
          <p:cNvPr id="12" name="TextBox 11"/>
          <p:cNvSpPr txBox="1"/>
          <p:nvPr/>
        </p:nvSpPr>
        <p:spPr>
          <a:xfrm>
            <a:off x="-1" y="4346491"/>
            <a:ext cx="6280029" cy="1107996"/>
          </a:xfrm>
          <a:prstGeom prst="rect">
            <a:avLst/>
          </a:prstGeom>
          <a:noFill/>
        </p:spPr>
        <p:txBody>
          <a:bodyPr wrap="square" rtlCol="0">
            <a:spAutoFit/>
          </a:bodyPr>
          <a:lstStyle/>
          <a:p>
            <a:r>
              <a:rPr lang="en-AU" sz="2400" dirty="0" smtClean="0">
                <a:solidFill>
                  <a:schemeClr val="accent2"/>
                </a:solidFill>
              </a:rPr>
              <a:t>The ocean floor rises closer to land, causing the wave to increase in height. </a:t>
            </a:r>
          </a:p>
          <a:p>
            <a:pPr marL="285750" indent="-285750">
              <a:buFontTx/>
              <a:buChar char="-"/>
            </a:pPr>
            <a:endParaRPr lang="en-AU" dirty="0"/>
          </a:p>
        </p:txBody>
      </p:sp>
      <p:sp>
        <p:nvSpPr>
          <p:cNvPr id="3" name="Rectangle 2"/>
          <p:cNvSpPr/>
          <p:nvPr/>
        </p:nvSpPr>
        <p:spPr>
          <a:xfrm>
            <a:off x="6583680" y="332509"/>
            <a:ext cx="1573876" cy="4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9421091" y="332509"/>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237615" y="3951248"/>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9903228" y="3951248"/>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flipH="1">
            <a:off x="7237615" y="3895899"/>
            <a:ext cx="6096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06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245" r="2294" b="20505"/>
          <a:stretch/>
        </p:blipFill>
        <p:spPr>
          <a:xfrm>
            <a:off x="5935288" y="82228"/>
            <a:ext cx="6256712" cy="4633595"/>
          </a:xfrm>
          <a:prstGeom prst="rect">
            <a:avLst/>
          </a:prstGeom>
        </p:spPr>
      </p:pic>
      <p:sp>
        <p:nvSpPr>
          <p:cNvPr id="4" name="TextBox 3"/>
          <p:cNvSpPr txBox="1"/>
          <p:nvPr/>
        </p:nvSpPr>
        <p:spPr>
          <a:xfrm>
            <a:off x="0" y="148208"/>
            <a:ext cx="6086422"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0" y="732983"/>
            <a:ext cx="5791200" cy="23815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Explain how tsunamis form using the diagram. </a:t>
            </a:r>
          </a:p>
          <a:p>
            <a:endParaRPr lang="en-AU" sz="2800" b="1" dirty="0" smtClean="0">
              <a:latin typeface="+mn-lt"/>
            </a:endParaRPr>
          </a:p>
          <a:p>
            <a:endParaRPr lang="en-AU" sz="2800" b="1" dirty="0">
              <a:latin typeface="+mn-lt"/>
            </a:endParaRPr>
          </a:p>
          <a:p>
            <a:r>
              <a:rPr lang="en-AU" sz="2400" b="1" dirty="0" smtClean="0">
                <a:latin typeface="+mn-lt"/>
              </a:rPr>
              <a:t>Think, Pair, Share: What is the fourth stage of tsunami formation?</a:t>
            </a:r>
            <a:endParaRPr lang="en-AU" sz="2800" dirty="0" smtClean="0"/>
          </a:p>
          <a:p>
            <a:endParaRPr lang="en-AU" sz="2800" dirty="0" smtClean="0"/>
          </a:p>
        </p:txBody>
      </p:sp>
      <p:sp>
        <p:nvSpPr>
          <p:cNvPr id="12" name="TextBox 11"/>
          <p:cNvSpPr txBox="1"/>
          <p:nvPr/>
        </p:nvSpPr>
        <p:spPr>
          <a:xfrm>
            <a:off x="-1" y="4346491"/>
            <a:ext cx="6280029" cy="1477328"/>
          </a:xfrm>
          <a:prstGeom prst="rect">
            <a:avLst/>
          </a:prstGeom>
          <a:noFill/>
        </p:spPr>
        <p:txBody>
          <a:bodyPr wrap="square" rtlCol="0">
            <a:spAutoFit/>
          </a:bodyPr>
          <a:lstStyle/>
          <a:p>
            <a:r>
              <a:rPr lang="en-AU" sz="2400" dirty="0" smtClean="0">
                <a:solidFill>
                  <a:schemeClr val="accent2"/>
                </a:solidFill>
              </a:rPr>
              <a:t>The wave reaches land and floods low-lying areas, causing damage to buildings, farms and water sources. </a:t>
            </a:r>
          </a:p>
          <a:p>
            <a:pPr marL="285750" indent="-285750">
              <a:buFontTx/>
              <a:buChar char="-"/>
            </a:pPr>
            <a:endParaRPr lang="en-AU" dirty="0"/>
          </a:p>
        </p:txBody>
      </p:sp>
      <p:sp>
        <p:nvSpPr>
          <p:cNvPr id="3" name="Rectangle 2"/>
          <p:cNvSpPr/>
          <p:nvPr/>
        </p:nvSpPr>
        <p:spPr>
          <a:xfrm>
            <a:off x="6583680" y="332509"/>
            <a:ext cx="1573876" cy="4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9421091" y="332509"/>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237615" y="3951248"/>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9936479" y="3974936"/>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flipH="1">
            <a:off x="7237615" y="3895899"/>
            <a:ext cx="6096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7050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014888"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Relevance</a:t>
            </a:r>
            <a:endParaRPr lang="en-AU" sz="3200" dirty="0"/>
          </a:p>
        </p:txBody>
      </p:sp>
      <p:sp>
        <p:nvSpPr>
          <p:cNvPr id="5" name="Title 1"/>
          <p:cNvSpPr txBox="1">
            <a:spLocks/>
          </p:cNvSpPr>
          <p:nvPr/>
        </p:nvSpPr>
        <p:spPr>
          <a:xfrm>
            <a:off x="-1" y="732983"/>
            <a:ext cx="12053977" cy="29461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latin typeface="+mn-lt"/>
              </a:rPr>
              <a:t>Understanding the relationship between tectonic plate movement, earthquakes and tsunamis will help develop early warning systems for tsunamis.  Damage and fatalities can be minimised if tsunamis are predicted early and accurately.</a:t>
            </a:r>
          </a:p>
        </p:txBody>
      </p:sp>
      <p:pic>
        <p:nvPicPr>
          <p:cNvPr id="6" name="Picture 5"/>
          <p:cNvPicPr>
            <a:picLocks noChangeAspect="1"/>
          </p:cNvPicPr>
          <p:nvPr/>
        </p:nvPicPr>
        <p:blipFill>
          <a:blip r:embed="rId2"/>
          <a:stretch>
            <a:fillRect/>
          </a:stretch>
        </p:blipFill>
        <p:spPr>
          <a:xfrm>
            <a:off x="4748123" y="1944605"/>
            <a:ext cx="5905500" cy="4867275"/>
          </a:xfrm>
          <a:prstGeom prst="rect">
            <a:avLst/>
          </a:prstGeom>
        </p:spPr>
      </p:pic>
      <p:pic>
        <p:nvPicPr>
          <p:cNvPr id="7" name="Picture 6"/>
          <p:cNvPicPr>
            <a:picLocks noChangeAspect="1"/>
          </p:cNvPicPr>
          <p:nvPr/>
        </p:nvPicPr>
        <p:blipFill>
          <a:blip r:embed="rId3"/>
          <a:stretch>
            <a:fillRect/>
          </a:stretch>
        </p:blipFill>
        <p:spPr>
          <a:xfrm>
            <a:off x="1163417" y="3085674"/>
            <a:ext cx="3341298" cy="2356537"/>
          </a:xfrm>
          <a:prstGeom prst="rect">
            <a:avLst/>
          </a:prstGeom>
        </p:spPr>
      </p:pic>
    </p:spTree>
    <p:extLst>
      <p:ext uri="{BB962C8B-B14F-4D97-AF65-F5344CB8AC3E}">
        <p14:creationId xmlns:p14="http://schemas.microsoft.com/office/powerpoint/2010/main" val="408405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311405"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5" name="Title 1"/>
          <p:cNvSpPr txBox="1">
            <a:spLocks/>
          </p:cNvSpPr>
          <p:nvPr/>
        </p:nvSpPr>
        <p:spPr>
          <a:xfrm>
            <a:off x="-1" y="732983"/>
            <a:ext cx="9572172" cy="96769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smtClean="0">
                <a:latin typeface="+mn-lt"/>
              </a:rPr>
              <a:t>List </a:t>
            </a:r>
            <a:r>
              <a:rPr lang="en-AU" sz="2800" dirty="0">
                <a:latin typeface="+mn-lt"/>
              </a:rPr>
              <a:t>three </a:t>
            </a:r>
            <a:r>
              <a:rPr lang="en-AU" sz="2800" dirty="0" smtClean="0">
                <a:latin typeface="+mn-lt"/>
              </a:rPr>
              <a:t>events that can trigger a tsunami.</a:t>
            </a:r>
            <a:endParaRPr lang="en-AU" sz="2800" dirty="0">
              <a:latin typeface="+mn-lt"/>
            </a:endParaRPr>
          </a:p>
          <a:p>
            <a:endParaRPr lang="en-AU" sz="2800" dirty="0">
              <a:latin typeface="+mn-lt"/>
            </a:endParaRPr>
          </a:p>
        </p:txBody>
      </p:sp>
      <p:sp>
        <p:nvSpPr>
          <p:cNvPr id="10" name="TextBox 9"/>
          <p:cNvSpPr txBox="1"/>
          <p:nvPr/>
        </p:nvSpPr>
        <p:spPr>
          <a:xfrm>
            <a:off x="0" y="1878792"/>
            <a:ext cx="2311405"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13" name="Title 1"/>
          <p:cNvSpPr txBox="1">
            <a:spLocks/>
          </p:cNvSpPr>
          <p:nvPr/>
        </p:nvSpPr>
        <p:spPr>
          <a:xfrm>
            <a:off x="-2" y="2463567"/>
            <a:ext cx="11759739" cy="1635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smtClean="0">
                <a:latin typeface="+mn-lt"/>
              </a:rPr>
              <a:t>What are some environmental impacts a tsunami can have on a coastal community.</a:t>
            </a:r>
            <a:endParaRPr lang="en-AU" sz="2800" dirty="0">
              <a:latin typeface="+mn-lt"/>
            </a:endParaRPr>
          </a:p>
        </p:txBody>
      </p:sp>
      <p:sp>
        <p:nvSpPr>
          <p:cNvPr id="7" name="TextBox 6"/>
          <p:cNvSpPr txBox="1"/>
          <p:nvPr/>
        </p:nvSpPr>
        <p:spPr>
          <a:xfrm>
            <a:off x="0" y="3529581"/>
            <a:ext cx="2311405"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8" name="Title 1"/>
          <p:cNvSpPr txBox="1">
            <a:spLocks/>
          </p:cNvSpPr>
          <p:nvPr/>
        </p:nvSpPr>
        <p:spPr>
          <a:xfrm>
            <a:off x="0" y="4114356"/>
            <a:ext cx="4610793" cy="1635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smtClean="0">
                <a:latin typeface="+mn-lt"/>
              </a:rPr>
              <a:t>Explain why tsunamis increase in height as they move towards land.</a:t>
            </a:r>
            <a:endParaRPr lang="en-AU" sz="2800" dirty="0">
              <a:latin typeface="+mn-lt"/>
            </a:endParaRPr>
          </a:p>
        </p:txBody>
      </p:sp>
      <p:pic>
        <p:nvPicPr>
          <p:cNvPr id="9" name="Picture 8"/>
          <p:cNvPicPr>
            <a:picLocks noChangeAspect="1"/>
          </p:cNvPicPr>
          <p:nvPr/>
        </p:nvPicPr>
        <p:blipFill rotWithShape="1">
          <a:blip r:embed="rId2"/>
          <a:srcRect l="8871" t="24663" r="3653" b="21651"/>
          <a:stretch/>
        </p:blipFill>
        <p:spPr>
          <a:xfrm>
            <a:off x="4565693" y="3368478"/>
            <a:ext cx="7484697" cy="3445188"/>
          </a:xfrm>
          <a:prstGeom prst="rect">
            <a:avLst/>
          </a:prstGeom>
        </p:spPr>
      </p:pic>
    </p:spTree>
    <p:extLst>
      <p:ext uri="{BB962C8B-B14F-4D97-AF65-F5344CB8AC3E}">
        <p14:creationId xmlns:p14="http://schemas.microsoft.com/office/powerpoint/2010/main" val="345756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animBg="1"/>
      <p:bldP spid="13" grpId="0"/>
      <p:bldP spid="7"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895468"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Independent Practice</a:t>
            </a:r>
            <a:endParaRPr lang="en-AU" sz="3200" dirty="0"/>
          </a:p>
        </p:txBody>
      </p:sp>
      <p:sp>
        <p:nvSpPr>
          <p:cNvPr id="5" name="Title 1"/>
          <p:cNvSpPr txBox="1">
            <a:spLocks/>
          </p:cNvSpPr>
          <p:nvPr/>
        </p:nvSpPr>
        <p:spPr>
          <a:xfrm>
            <a:off x="0" y="732983"/>
            <a:ext cx="11569158" cy="270673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AU" sz="2800" dirty="0">
              <a:latin typeface="+mn-lt"/>
            </a:endParaRPr>
          </a:p>
          <a:p>
            <a:endParaRPr lang="en-AU" sz="2800" dirty="0">
              <a:latin typeface="+mn-lt"/>
            </a:endParaRPr>
          </a:p>
          <a:p>
            <a:endParaRPr lang="en-AU" sz="2800" dirty="0" smtClean="0">
              <a:latin typeface="+mn-lt"/>
            </a:endParaRPr>
          </a:p>
        </p:txBody>
      </p:sp>
      <p:sp>
        <p:nvSpPr>
          <p:cNvPr id="6" name="TextBox 5"/>
          <p:cNvSpPr txBox="1"/>
          <p:nvPr/>
        </p:nvSpPr>
        <p:spPr>
          <a:xfrm>
            <a:off x="0" y="732983"/>
            <a:ext cx="10518371" cy="523220"/>
          </a:xfrm>
          <a:prstGeom prst="rect">
            <a:avLst/>
          </a:prstGeom>
          <a:noFill/>
        </p:spPr>
        <p:txBody>
          <a:bodyPr wrap="square" rtlCol="0">
            <a:spAutoFit/>
          </a:bodyPr>
          <a:lstStyle/>
          <a:p>
            <a:r>
              <a:rPr lang="en-AU" sz="2800" dirty="0" smtClean="0"/>
              <a:t>Complete the Tsunami worksheets on your device or a paper copy.</a:t>
            </a:r>
            <a:endParaRPr lang="en-AU" sz="2800" dirty="0"/>
          </a:p>
        </p:txBody>
      </p:sp>
    </p:spTree>
    <p:extLst>
      <p:ext uri="{BB962C8B-B14F-4D97-AF65-F5344CB8AC3E}">
        <p14:creationId xmlns:p14="http://schemas.microsoft.com/office/powerpoint/2010/main" val="375474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Daily Review</a:t>
            </a:r>
            <a:endParaRPr lang="en-AU" sz="3200" dirty="0"/>
          </a:p>
        </p:txBody>
      </p:sp>
      <p:graphicFrame>
        <p:nvGraphicFramePr>
          <p:cNvPr id="9" name="Table 8"/>
          <p:cNvGraphicFramePr>
            <a:graphicFrameLocks noGrp="1"/>
          </p:cNvGraphicFramePr>
          <p:nvPr>
            <p:extLst>
              <p:ext uri="{D42A27DB-BD31-4B8C-83A1-F6EECF244321}">
                <p14:modId xmlns:p14="http://schemas.microsoft.com/office/powerpoint/2010/main" val="1969202664"/>
              </p:ext>
            </p:extLst>
          </p:nvPr>
        </p:nvGraphicFramePr>
        <p:xfrm>
          <a:off x="9354003" y="292658"/>
          <a:ext cx="2605964" cy="1005840"/>
        </p:xfrm>
        <a:graphic>
          <a:graphicData uri="http://schemas.openxmlformats.org/drawingml/2006/table">
            <a:tbl>
              <a:tblPr firstRow="1" bandRow="1">
                <a:tableStyleId>{21E4AEA4-8DFA-4A89-87EB-49C32662AFE0}</a:tableStyleId>
              </a:tblPr>
              <a:tblGrid>
                <a:gridCol w="2605964"/>
              </a:tblGrid>
              <a:tr h="353527">
                <a:tc>
                  <a:txBody>
                    <a:bodyPr/>
                    <a:lstStyle/>
                    <a:p>
                      <a:r>
                        <a:rPr lang="en-AU" dirty="0" smtClean="0"/>
                        <a:t>CFU 1</a:t>
                      </a:r>
                      <a:endParaRPr lang="en-AU" dirty="0"/>
                    </a:p>
                  </a:txBody>
                  <a:tcPr/>
                </a:tc>
              </a:tr>
              <a:tr h="370840">
                <a:tc>
                  <a:txBody>
                    <a:bodyPr/>
                    <a:lstStyle/>
                    <a:p>
                      <a:r>
                        <a:rPr lang="en-AU" baseline="0" dirty="0" smtClean="0"/>
                        <a:t>Explain the stick - slip motion of tectonic plates.</a:t>
                      </a:r>
                      <a:endParaRPr lang="en-AU" dirty="0"/>
                    </a:p>
                  </a:txBody>
                  <a:tcPr/>
                </a:tc>
              </a:tr>
            </a:tbl>
          </a:graphicData>
        </a:graphic>
      </p:graphicFrame>
      <p:sp>
        <p:nvSpPr>
          <p:cNvPr id="10" name="Title 1"/>
          <p:cNvSpPr txBox="1">
            <a:spLocks/>
          </p:cNvSpPr>
          <p:nvPr/>
        </p:nvSpPr>
        <p:spPr>
          <a:xfrm>
            <a:off x="1" y="732983"/>
            <a:ext cx="8783782" cy="324604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AU" sz="2800" b="1" dirty="0" smtClean="0">
                <a:latin typeface="+mn-lt"/>
              </a:rPr>
              <a:t>Plate tectonic stresses</a:t>
            </a:r>
          </a:p>
          <a:p>
            <a:pPr marL="457200" indent="-457200">
              <a:lnSpc>
                <a:spcPct val="100000"/>
              </a:lnSpc>
              <a:buFont typeface="Arial" panose="020B0604020202020204" pitchFamily="34" charset="0"/>
              <a:buChar char="•"/>
            </a:pPr>
            <a:r>
              <a:rPr lang="en-AU" sz="2800" dirty="0" smtClean="0">
                <a:latin typeface="+mn-lt"/>
              </a:rPr>
              <a:t>When rock moves at plate boundaries and fault zones, there is friction.</a:t>
            </a:r>
            <a:endParaRPr lang="en-AU" sz="2800" b="1" dirty="0" smtClean="0">
              <a:latin typeface="+mn-lt"/>
            </a:endParaRPr>
          </a:p>
          <a:p>
            <a:pPr marL="457200" indent="-457200">
              <a:lnSpc>
                <a:spcPct val="100000"/>
              </a:lnSpc>
              <a:buFont typeface="Arial" panose="020B0604020202020204" pitchFamily="34" charset="0"/>
              <a:buChar char="•"/>
            </a:pPr>
            <a:r>
              <a:rPr lang="en-AU" sz="2800" dirty="0" smtClean="0">
                <a:latin typeface="+mn-lt"/>
              </a:rPr>
              <a:t>They move in a </a:t>
            </a:r>
            <a:r>
              <a:rPr lang="en-AU" sz="2800" b="1" dirty="0" smtClean="0">
                <a:latin typeface="+mn-lt"/>
              </a:rPr>
              <a:t>STICK-SLIP</a:t>
            </a:r>
            <a:r>
              <a:rPr lang="en-AU" sz="2800" dirty="0" smtClean="0">
                <a:latin typeface="+mn-lt"/>
              </a:rPr>
              <a:t> motion</a:t>
            </a:r>
            <a:r>
              <a:rPr lang="en-AU" sz="2800" dirty="0">
                <a:latin typeface="+mn-lt"/>
              </a:rPr>
              <a:t>;</a:t>
            </a:r>
            <a:r>
              <a:rPr lang="en-AU" sz="2800" dirty="0" smtClean="0">
                <a:latin typeface="+mn-lt"/>
              </a:rPr>
              <a:t> with p</a:t>
            </a:r>
            <a:r>
              <a:rPr lang="en-AU" sz="200" dirty="0" smtClean="0">
                <a:latin typeface="+mn-lt"/>
              </a:rPr>
              <a:t> p</a:t>
            </a:r>
            <a:r>
              <a:rPr lang="en-AU" sz="2800" dirty="0" smtClean="0">
                <a:latin typeface="+mn-lt"/>
              </a:rPr>
              <a:t>eriods of </a:t>
            </a:r>
            <a:r>
              <a:rPr lang="en-AU" sz="2800" b="1" dirty="0" smtClean="0">
                <a:latin typeface="+mn-lt"/>
              </a:rPr>
              <a:t>no movement </a:t>
            </a:r>
            <a:r>
              <a:rPr lang="en-AU" sz="2800" dirty="0" smtClean="0">
                <a:latin typeface="+mn-lt"/>
              </a:rPr>
              <a:t>(stick) and </a:t>
            </a:r>
            <a:r>
              <a:rPr lang="en-AU" sz="2800" b="1" dirty="0" smtClean="0">
                <a:latin typeface="+mn-lt"/>
              </a:rPr>
              <a:t>fast movement </a:t>
            </a:r>
            <a:r>
              <a:rPr lang="en-AU" sz="2800" dirty="0" smtClean="0">
                <a:latin typeface="+mn-lt"/>
              </a:rPr>
              <a:t>(slip)</a:t>
            </a:r>
          </a:p>
          <a:p>
            <a:pPr marL="457200" indent="-457200">
              <a:lnSpc>
                <a:spcPct val="100000"/>
              </a:lnSpc>
              <a:buFont typeface="Arial" panose="020B0604020202020204" pitchFamily="34" charset="0"/>
              <a:buChar char="•"/>
            </a:pPr>
            <a:r>
              <a:rPr lang="en-AU" sz="2800" dirty="0" smtClean="0">
                <a:latin typeface="+mn-lt"/>
              </a:rPr>
              <a:t>Energy is stored as plates stick and this</a:t>
            </a:r>
            <a:r>
              <a:rPr lang="en-AU" sz="2800" dirty="0">
                <a:latin typeface="+mn-lt"/>
              </a:rPr>
              <a:t> </a:t>
            </a:r>
            <a:r>
              <a:rPr lang="en-AU" sz="2800" dirty="0" smtClean="0">
                <a:latin typeface="+mn-lt"/>
              </a:rPr>
              <a:t>energy is released when they slip.</a:t>
            </a:r>
          </a:p>
        </p:txBody>
      </p:sp>
      <p:graphicFrame>
        <p:nvGraphicFramePr>
          <p:cNvPr id="25" name="Table 24"/>
          <p:cNvGraphicFramePr>
            <a:graphicFrameLocks noGrp="1"/>
          </p:cNvGraphicFramePr>
          <p:nvPr>
            <p:extLst>
              <p:ext uri="{D42A27DB-BD31-4B8C-83A1-F6EECF244321}">
                <p14:modId xmlns:p14="http://schemas.microsoft.com/office/powerpoint/2010/main" val="2164635853"/>
              </p:ext>
            </p:extLst>
          </p:nvPr>
        </p:nvGraphicFramePr>
        <p:xfrm>
          <a:off x="9354003" y="1508021"/>
          <a:ext cx="2605964" cy="1309054"/>
        </p:xfrm>
        <a:graphic>
          <a:graphicData uri="http://schemas.openxmlformats.org/drawingml/2006/table">
            <a:tbl>
              <a:tblPr firstRow="1" bandRow="1">
                <a:tableStyleId>{21E4AEA4-8DFA-4A89-87EB-49C32662AFE0}</a:tableStyleId>
              </a:tblPr>
              <a:tblGrid>
                <a:gridCol w="2605964"/>
              </a:tblGrid>
              <a:tr h="394654">
                <a:tc>
                  <a:txBody>
                    <a:bodyPr/>
                    <a:lstStyle/>
                    <a:p>
                      <a:r>
                        <a:rPr lang="en-AU" dirty="0" smtClean="0"/>
                        <a:t>CFU 2</a:t>
                      </a:r>
                      <a:endParaRPr lang="en-AU" dirty="0"/>
                    </a:p>
                  </a:txBody>
                  <a:tcPr/>
                </a:tc>
              </a:tr>
              <a:tr h="841376">
                <a:tc>
                  <a:txBody>
                    <a:bodyPr/>
                    <a:lstStyle/>
                    <a:p>
                      <a:r>
                        <a:rPr lang="en-AU" dirty="0" smtClean="0"/>
                        <a:t>Where</a:t>
                      </a:r>
                      <a:r>
                        <a:rPr lang="en-AU" baseline="0" dirty="0" smtClean="0"/>
                        <a:t> does the energy released during an earthquake come from?</a:t>
                      </a:r>
                      <a:endParaRPr lang="en-AU"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0077209"/>
              </p:ext>
            </p:extLst>
          </p:nvPr>
        </p:nvGraphicFramePr>
        <p:xfrm>
          <a:off x="6422997" y="153319"/>
          <a:ext cx="2646908" cy="1013760"/>
        </p:xfrm>
        <a:graphic>
          <a:graphicData uri="http://schemas.openxmlformats.org/drawingml/2006/table">
            <a:tbl>
              <a:tblPr firstRow="1" bandRow="1">
                <a:tableStyleId>{F5AB1C69-6EDB-4FF4-983F-18BD219EF322}</a:tableStyleId>
              </a:tblPr>
              <a:tblGrid>
                <a:gridCol w="2646908"/>
              </a:tblGrid>
              <a:tr h="227907">
                <a:tc>
                  <a:txBody>
                    <a:bodyPr/>
                    <a:lstStyle/>
                    <a:p>
                      <a:r>
                        <a:rPr lang="en-AU" dirty="0" smtClean="0"/>
                        <a:t>Vocabulary</a:t>
                      </a:r>
                      <a:endParaRPr lang="en-AU" dirty="0"/>
                    </a:p>
                  </a:txBody>
                  <a:tcPr/>
                </a:tc>
              </a:tr>
              <a:tr h="648000">
                <a:tc>
                  <a:txBody>
                    <a:bodyPr/>
                    <a:lstStyle/>
                    <a:p>
                      <a:r>
                        <a:rPr lang="en-AU" dirty="0" smtClean="0"/>
                        <a:t>fault:</a:t>
                      </a:r>
                      <a:r>
                        <a:rPr lang="en-AU" baseline="0" dirty="0" smtClean="0"/>
                        <a:t> fracture or group of fractures in a block of rock</a:t>
                      </a:r>
                    </a:p>
                  </a:txBody>
                  <a:tcPr/>
                </a:tc>
              </a:tr>
            </a:tbl>
          </a:graphicData>
        </a:graphic>
      </p:graphicFrame>
      <p:grpSp>
        <p:nvGrpSpPr>
          <p:cNvPr id="11" name="Group 10"/>
          <p:cNvGrpSpPr/>
          <p:nvPr/>
        </p:nvGrpSpPr>
        <p:grpSpPr>
          <a:xfrm>
            <a:off x="0" y="3979025"/>
            <a:ext cx="12098481" cy="2125165"/>
            <a:chOff x="118005" y="3983627"/>
            <a:chExt cx="13407494" cy="2355100"/>
          </a:xfrm>
        </p:grpSpPr>
        <p:pic>
          <p:nvPicPr>
            <p:cNvPr id="2" name="Picture 1"/>
            <p:cNvPicPr>
              <a:picLocks noChangeAspect="1"/>
            </p:cNvPicPr>
            <p:nvPr/>
          </p:nvPicPr>
          <p:blipFill rotWithShape="1">
            <a:blip r:embed="rId2"/>
            <a:srcRect b="52344"/>
            <a:stretch/>
          </p:blipFill>
          <p:spPr>
            <a:xfrm>
              <a:off x="118005" y="3983627"/>
              <a:ext cx="6644745" cy="2257693"/>
            </a:xfrm>
            <a:prstGeom prst="rect">
              <a:avLst/>
            </a:prstGeom>
          </p:spPr>
        </p:pic>
        <p:pic>
          <p:nvPicPr>
            <p:cNvPr id="13" name="Picture 12"/>
            <p:cNvPicPr>
              <a:picLocks noChangeAspect="1"/>
            </p:cNvPicPr>
            <p:nvPr/>
          </p:nvPicPr>
          <p:blipFill rotWithShape="1">
            <a:blip r:embed="rId2"/>
            <a:srcRect t="52033"/>
            <a:stretch/>
          </p:blipFill>
          <p:spPr>
            <a:xfrm>
              <a:off x="6880754" y="4066309"/>
              <a:ext cx="6644745" cy="2272418"/>
            </a:xfrm>
            <a:prstGeom prst="rect">
              <a:avLst/>
            </a:prstGeom>
          </p:spPr>
        </p:pic>
      </p:grpSp>
    </p:spTree>
    <p:extLst>
      <p:ext uri="{BB962C8B-B14F-4D97-AF65-F5344CB8AC3E}">
        <p14:creationId xmlns:p14="http://schemas.microsoft.com/office/powerpoint/2010/main" val="346744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chemeClr val="accent2"/>
            </a:solidFill>
          </a:ln>
        </p:spPr>
        <p:txBody>
          <a:bodyPr anchor="ctr"/>
          <a:lstStyle/>
          <a:p>
            <a:r>
              <a:rPr lang="en-AU" dirty="0" smtClean="0"/>
              <a:t>Tsunamis</a:t>
            </a:r>
            <a:br>
              <a:rPr lang="en-AU" dirty="0" smtClean="0"/>
            </a:br>
            <a:r>
              <a:rPr lang="en-AU" sz="2800" dirty="0" smtClean="0"/>
              <a:t>Year 9 Earth Science</a:t>
            </a:r>
            <a:endParaRPr lang="en-AU" dirty="0"/>
          </a:p>
        </p:txBody>
      </p:sp>
    </p:spTree>
    <p:extLst>
      <p:ext uri="{BB962C8B-B14F-4D97-AF65-F5344CB8AC3E}">
        <p14:creationId xmlns:p14="http://schemas.microsoft.com/office/powerpoint/2010/main" val="3582847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42440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Learning Objective</a:t>
            </a:r>
            <a:endParaRPr lang="en-AU" sz="3200" dirty="0"/>
          </a:p>
        </p:txBody>
      </p:sp>
      <p:sp>
        <p:nvSpPr>
          <p:cNvPr id="9" name="TextBox 8"/>
          <p:cNvSpPr txBox="1"/>
          <p:nvPr/>
        </p:nvSpPr>
        <p:spPr>
          <a:xfrm>
            <a:off x="0" y="3260087"/>
            <a:ext cx="4498548"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Activate Prior Knowledge</a:t>
            </a:r>
            <a:endParaRPr lang="en-AU" sz="3200" dirty="0"/>
          </a:p>
        </p:txBody>
      </p:sp>
      <p:graphicFrame>
        <p:nvGraphicFramePr>
          <p:cNvPr id="11" name="Table 10"/>
          <p:cNvGraphicFramePr>
            <a:graphicFrameLocks noGrp="1"/>
          </p:cNvGraphicFramePr>
          <p:nvPr>
            <p:extLst>
              <p:ext uri="{D42A27DB-BD31-4B8C-83A1-F6EECF244321}">
                <p14:modId xmlns:p14="http://schemas.microsoft.com/office/powerpoint/2010/main" val="810421245"/>
              </p:ext>
            </p:extLst>
          </p:nvPr>
        </p:nvGraphicFramePr>
        <p:xfrm>
          <a:off x="9328245" y="244761"/>
          <a:ext cx="2605964" cy="1005840"/>
        </p:xfrm>
        <a:graphic>
          <a:graphicData uri="http://schemas.openxmlformats.org/drawingml/2006/table">
            <a:tbl>
              <a:tblPr firstRow="1" bandRow="1">
                <a:tableStyleId>{21E4AEA4-8DFA-4A89-87EB-49C32662AFE0}</a:tableStyleId>
              </a:tblPr>
              <a:tblGrid>
                <a:gridCol w="2605964"/>
              </a:tblGrid>
              <a:tr h="353527">
                <a:tc>
                  <a:txBody>
                    <a:bodyPr/>
                    <a:lstStyle/>
                    <a:p>
                      <a:r>
                        <a:rPr lang="en-AU" dirty="0" smtClean="0"/>
                        <a:t>CFU</a:t>
                      </a:r>
                      <a:endParaRPr lang="en-AU" dirty="0"/>
                    </a:p>
                  </a:txBody>
                  <a:tcPr/>
                </a:tc>
              </a:tr>
              <a:tr h="370840">
                <a:tc>
                  <a:txBody>
                    <a:bodyPr/>
                    <a:lstStyle/>
                    <a:p>
                      <a:r>
                        <a:rPr lang="en-AU" dirty="0" smtClean="0"/>
                        <a:t>What are we going to learn?</a:t>
                      </a:r>
                    </a:p>
                  </a:txBody>
                  <a:tcPr/>
                </a:tc>
              </a:tr>
            </a:tbl>
          </a:graphicData>
        </a:graphic>
      </p:graphicFrame>
      <p:sp>
        <p:nvSpPr>
          <p:cNvPr id="13" name="Title 1"/>
          <p:cNvSpPr txBox="1">
            <a:spLocks/>
          </p:cNvSpPr>
          <p:nvPr/>
        </p:nvSpPr>
        <p:spPr>
          <a:xfrm>
            <a:off x="1" y="3844862"/>
            <a:ext cx="4864962" cy="28454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smtClean="0">
                <a:latin typeface="+mn-lt"/>
              </a:rPr>
              <a:t>In 2004, a tsunami hit the islands off the coast of the Indonesian island of Sumatra. </a:t>
            </a:r>
          </a:p>
          <a:p>
            <a:endParaRPr lang="en-AU" sz="2800" dirty="0" smtClean="0">
              <a:latin typeface="+mn-lt"/>
            </a:endParaRPr>
          </a:p>
          <a:p>
            <a:r>
              <a:rPr lang="en-AU" sz="2800" dirty="0" smtClean="0">
                <a:latin typeface="+mn-lt"/>
              </a:rPr>
              <a:t>Think, Pair, Share:  How would this tsunami have affected people’s everyday lives?</a:t>
            </a:r>
          </a:p>
          <a:p>
            <a:endParaRPr lang="en-AU" sz="2800" dirty="0" smtClean="0"/>
          </a:p>
        </p:txBody>
      </p:sp>
      <p:sp>
        <p:nvSpPr>
          <p:cNvPr id="8" name="TextBox 7"/>
          <p:cNvSpPr txBox="1"/>
          <p:nvPr/>
        </p:nvSpPr>
        <p:spPr>
          <a:xfrm>
            <a:off x="0" y="733673"/>
            <a:ext cx="8323078" cy="954107"/>
          </a:xfrm>
          <a:prstGeom prst="rect">
            <a:avLst/>
          </a:prstGeom>
          <a:noFill/>
        </p:spPr>
        <p:txBody>
          <a:bodyPr wrap="square" rtlCol="0">
            <a:spAutoFit/>
          </a:bodyPr>
          <a:lstStyle/>
          <a:p>
            <a:pPr marL="342900" indent="-342900">
              <a:buFont typeface="+mj-lt"/>
              <a:buAutoNum type="arabicPeriod"/>
            </a:pPr>
            <a:r>
              <a:rPr lang="en-AU" sz="2800" dirty="0" smtClean="0"/>
              <a:t>Define tsunamis.</a:t>
            </a:r>
          </a:p>
          <a:p>
            <a:pPr marL="342900" indent="-342900">
              <a:buFont typeface="+mj-lt"/>
              <a:buAutoNum type="arabicPeriod"/>
            </a:pPr>
            <a:r>
              <a:rPr lang="en-AU" sz="2800" dirty="0" smtClean="0"/>
              <a:t>Explain how tsunamis are formed</a:t>
            </a:r>
          </a:p>
        </p:txBody>
      </p:sp>
      <p:pic>
        <p:nvPicPr>
          <p:cNvPr id="5" name="Picture 4"/>
          <p:cNvPicPr>
            <a:picLocks noChangeAspect="1"/>
          </p:cNvPicPr>
          <p:nvPr/>
        </p:nvPicPr>
        <p:blipFill>
          <a:blip r:embed="rId2"/>
          <a:stretch>
            <a:fillRect/>
          </a:stretch>
        </p:blipFill>
        <p:spPr>
          <a:xfrm>
            <a:off x="4725110" y="1837678"/>
            <a:ext cx="7334513" cy="4852669"/>
          </a:xfrm>
          <a:prstGeom prst="rect">
            <a:avLst/>
          </a:prstGeom>
        </p:spPr>
      </p:pic>
    </p:spTree>
    <p:extLst>
      <p:ext uri="{BB962C8B-B14F-4D97-AF65-F5344CB8AC3E}">
        <p14:creationId xmlns:p14="http://schemas.microsoft.com/office/powerpoint/2010/main" val="198104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4261975347"/>
              </p:ext>
            </p:extLst>
          </p:nvPr>
        </p:nvGraphicFramePr>
        <p:xfrm>
          <a:off x="9354003" y="292658"/>
          <a:ext cx="2605964" cy="736600"/>
        </p:xfrm>
        <a:graphic>
          <a:graphicData uri="http://schemas.openxmlformats.org/drawingml/2006/table">
            <a:tbl>
              <a:tblPr firstRow="1" bandRow="1">
                <a:tableStyleId>{21E4AEA4-8DFA-4A89-87EB-49C32662AFE0}</a:tableStyleId>
              </a:tblPr>
              <a:tblGrid>
                <a:gridCol w="2605964"/>
              </a:tblGrid>
              <a:tr h="353527">
                <a:tc>
                  <a:txBody>
                    <a:bodyPr/>
                    <a:lstStyle/>
                    <a:p>
                      <a:r>
                        <a:rPr lang="en-AU" dirty="0" smtClean="0"/>
                        <a:t>CFU 1</a:t>
                      </a:r>
                      <a:endParaRPr lang="en-AU" dirty="0"/>
                    </a:p>
                  </a:txBody>
                  <a:tcPr/>
                </a:tc>
              </a:tr>
              <a:tr h="370840">
                <a:tc>
                  <a:txBody>
                    <a:bodyPr/>
                    <a:lstStyle/>
                    <a:p>
                      <a:r>
                        <a:rPr lang="en-AU" baseline="0" dirty="0" smtClean="0"/>
                        <a:t>What is a tsunami?</a:t>
                      </a:r>
                      <a:endParaRPr lang="en-AU" dirty="0"/>
                    </a:p>
                  </a:txBody>
                  <a:tcPr/>
                </a:tc>
              </a:tr>
            </a:tbl>
          </a:graphicData>
        </a:graphic>
      </p:graphicFrame>
      <p:sp>
        <p:nvSpPr>
          <p:cNvPr id="10" name="Title 1"/>
          <p:cNvSpPr txBox="1">
            <a:spLocks/>
          </p:cNvSpPr>
          <p:nvPr/>
        </p:nvSpPr>
        <p:spPr>
          <a:xfrm>
            <a:off x="0" y="732983"/>
            <a:ext cx="9069905" cy="216662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Tsunamis</a:t>
            </a:r>
            <a:endParaRPr lang="en-AU" sz="2800" dirty="0">
              <a:latin typeface="+mn-lt"/>
            </a:endParaRPr>
          </a:p>
          <a:p>
            <a:pPr marL="457200" indent="-457200">
              <a:buFont typeface="Arial" panose="020B0604020202020204" pitchFamily="34" charset="0"/>
              <a:buChar char="•"/>
            </a:pPr>
            <a:r>
              <a:rPr lang="en-GB" sz="2800" dirty="0" smtClean="0">
                <a:latin typeface="+mn-lt"/>
              </a:rPr>
              <a:t>A tsunami is a series of large waves caused by undersea earthquakes, volcanic eruptions or landslides.</a:t>
            </a:r>
          </a:p>
          <a:p>
            <a:pPr marL="457200" indent="-457200">
              <a:buFont typeface="Arial" panose="020B0604020202020204" pitchFamily="34" charset="0"/>
              <a:buChar char="•"/>
            </a:pPr>
            <a:r>
              <a:rPr lang="en-GB" sz="2800" dirty="0" smtClean="0">
                <a:latin typeface="+mn-lt"/>
              </a:rPr>
              <a:t>They can reach a height of 30 metres on land</a:t>
            </a:r>
          </a:p>
          <a:p>
            <a:pPr marL="457200" indent="-457200">
              <a:buFont typeface="Arial" panose="020B0604020202020204" pitchFamily="34" charset="0"/>
              <a:buChar char="•"/>
            </a:pPr>
            <a:r>
              <a:rPr lang="en-GB" sz="2800" dirty="0" smtClean="0">
                <a:latin typeface="+mn-lt"/>
              </a:rPr>
              <a:t>These walls of water can cause massive destruction.</a:t>
            </a:r>
            <a:endParaRPr lang="en-GB" sz="2800" dirty="0">
              <a:latin typeface="+mn-lt"/>
            </a:endParaRPr>
          </a:p>
          <a:p>
            <a:pPr>
              <a:spcAft>
                <a:spcPts val="1200"/>
              </a:spcAft>
            </a:pPr>
            <a:endParaRPr lang="en-AU" sz="2800" dirty="0" smtClean="0">
              <a:latin typeface="+mn-lt"/>
            </a:endParaRPr>
          </a:p>
          <a:p>
            <a:pPr marL="457200" indent="-457200">
              <a:spcAft>
                <a:spcPts val="1200"/>
              </a:spcAft>
              <a:buFont typeface="Arial" panose="020B0604020202020204" pitchFamily="34" charset="0"/>
              <a:buChar char="•"/>
            </a:pPr>
            <a:endParaRPr lang="en-AU" sz="2800" dirty="0" smtClean="0">
              <a:latin typeface="+mn-lt"/>
            </a:endParaRPr>
          </a:p>
          <a:p>
            <a:pPr marL="457200" indent="-457200">
              <a:spcAft>
                <a:spcPts val="1200"/>
              </a:spcAft>
              <a:buFont typeface="Arial" panose="020B0604020202020204" pitchFamily="34" charset="0"/>
              <a:buChar char="•"/>
            </a:pPr>
            <a:endParaRPr lang="en-AU" sz="2800" dirty="0"/>
          </a:p>
          <a:p>
            <a:pPr marL="457200" indent="-457200">
              <a:spcAft>
                <a:spcPts val="1200"/>
              </a:spcAft>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smtClean="0"/>
          </a:p>
        </p:txBody>
      </p:sp>
      <p:pic>
        <p:nvPicPr>
          <p:cNvPr id="2" name="Picture 1"/>
          <p:cNvPicPr>
            <a:picLocks noChangeAspect="1"/>
          </p:cNvPicPr>
          <p:nvPr/>
        </p:nvPicPr>
        <p:blipFill>
          <a:blip r:embed="rId2"/>
          <a:stretch>
            <a:fillRect/>
          </a:stretch>
        </p:blipFill>
        <p:spPr>
          <a:xfrm>
            <a:off x="3306454" y="2678853"/>
            <a:ext cx="5905500" cy="397192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298355618"/>
              </p:ext>
            </p:extLst>
          </p:nvPr>
        </p:nvGraphicFramePr>
        <p:xfrm>
          <a:off x="9374038" y="1270958"/>
          <a:ext cx="2593676" cy="731520"/>
        </p:xfrm>
        <a:graphic>
          <a:graphicData uri="http://schemas.openxmlformats.org/drawingml/2006/table">
            <a:tbl>
              <a:tblPr firstRow="1" bandRow="1">
                <a:tableStyleId>{21E4AEA4-8DFA-4A89-87EB-49C32662AFE0}</a:tableStyleId>
              </a:tblPr>
              <a:tblGrid>
                <a:gridCol w="2593676"/>
              </a:tblGrid>
              <a:tr h="360000">
                <a:tc>
                  <a:txBody>
                    <a:bodyPr/>
                    <a:lstStyle/>
                    <a:p>
                      <a:r>
                        <a:rPr lang="en-AU" dirty="0" smtClean="0"/>
                        <a:t>CFU 2</a:t>
                      </a:r>
                      <a:endParaRPr lang="en-AU" dirty="0"/>
                    </a:p>
                  </a:txBody>
                  <a:tcPr/>
                </a:tc>
              </a:tr>
              <a:tr h="360000">
                <a:tc>
                  <a:txBody>
                    <a:bodyPr/>
                    <a:lstStyle/>
                    <a:p>
                      <a:r>
                        <a:rPr lang="en-AU" baseline="0" dirty="0" smtClean="0"/>
                        <a:t>What causes a tsunami?</a:t>
                      </a:r>
                      <a:endParaRPr lang="en-AU" dirty="0"/>
                    </a:p>
                  </a:txBody>
                  <a:tcPr/>
                </a:tc>
              </a:tr>
            </a:tbl>
          </a:graphicData>
        </a:graphic>
      </p:graphicFrame>
    </p:spTree>
    <p:extLst>
      <p:ext uri="{BB962C8B-B14F-4D97-AF65-F5344CB8AC3E}">
        <p14:creationId xmlns:p14="http://schemas.microsoft.com/office/powerpoint/2010/main" val="287281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3159461368"/>
              </p:ext>
            </p:extLst>
          </p:nvPr>
        </p:nvGraphicFramePr>
        <p:xfrm>
          <a:off x="9354003" y="292658"/>
          <a:ext cx="2605964" cy="1005840"/>
        </p:xfrm>
        <a:graphic>
          <a:graphicData uri="http://schemas.openxmlformats.org/drawingml/2006/table">
            <a:tbl>
              <a:tblPr firstRow="1" bandRow="1">
                <a:tableStyleId>{21E4AEA4-8DFA-4A89-87EB-49C32662AFE0}</a:tableStyleId>
              </a:tblPr>
              <a:tblGrid>
                <a:gridCol w="2605964"/>
              </a:tblGrid>
              <a:tr h="353527">
                <a:tc>
                  <a:txBody>
                    <a:bodyPr/>
                    <a:lstStyle/>
                    <a:p>
                      <a:r>
                        <a:rPr lang="en-AU" dirty="0" smtClean="0"/>
                        <a:t>CFU 1</a:t>
                      </a:r>
                      <a:endParaRPr lang="en-AU" dirty="0"/>
                    </a:p>
                  </a:txBody>
                  <a:tcPr/>
                </a:tc>
              </a:tr>
              <a:tr h="370840">
                <a:tc>
                  <a:txBody>
                    <a:bodyPr/>
                    <a:lstStyle/>
                    <a:p>
                      <a:r>
                        <a:rPr lang="en-AU" baseline="0" dirty="0" smtClean="0"/>
                        <a:t>What events can trigger a  tsunami?</a:t>
                      </a:r>
                      <a:endParaRPr lang="en-AU" dirty="0"/>
                    </a:p>
                  </a:txBody>
                  <a:tcPr/>
                </a:tc>
              </a:tr>
            </a:tbl>
          </a:graphicData>
        </a:graphic>
      </p:graphicFrame>
      <p:sp>
        <p:nvSpPr>
          <p:cNvPr id="10" name="Title 1"/>
          <p:cNvSpPr txBox="1">
            <a:spLocks/>
          </p:cNvSpPr>
          <p:nvPr/>
        </p:nvSpPr>
        <p:spPr>
          <a:xfrm>
            <a:off x="0" y="732983"/>
            <a:ext cx="9293629" cy="314074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Forming Tsunami</a:t>
            </a:r>
            <a:endParaRPr lang="en-AU" sz="2800" dirty="0">
              <a:latin typeface="+mn-lt"/>
            </a:endParaRPr>
          </a:p>
          <a:p>
            <a:pPr marL="457200" indent="-457200">
              <a:buFont typeface="Arial" panose="020B0604020202020204" pitchFamily="34" charset="0"/>
              <a:buChar char="•"/>
            </a:pPr>
            <a:r>
              <a:rPr lang="en-GB" sz="2800" dirty="0" smtClean="0">
                <a:latin typeface="+mn-lt"/>
              </a:rPr>
              <a:t>Disruption to the seafloor by earthquakes, volcanic eruptions or landslides can trigger a tsunami.</a:t>
            </a:r>
          </a:p>
          <a:p>
            <a:pPr marL="457200" indent="-457200">
              <a:buFont typeface="Arial" panose="020B0604020202020204" pitchFamily="34" charset="0"/>
              <a:buChar char="•"/>
            </a:pPr>
            <a:r>
              <a:rPr lang="en-GB" sz="2800" dirty="0" smtClean="0">
                <a:latin typeface="+mn-lt"/>
              </a:rPr>
              <a:t>The movement of the seafloor displaces the water above it.</a:t>
            </a:r>
          </a:p>
          <a:p>
            <a:pPr marL="457200" indent="-457200">
              <a:buFont typeface="Arial" panose="020B0604020202020204" pitchFamily="34" charset="0"/>
              <a:buChar char="•"/>
            </a:pPr>
            <a:r>
              <a:rPr lang="en-GB" sz="2800" dirty="0" smtClean="0">
                <a:latin typeface="+mn-lt"/>
              </a:rPr>
              <a:t>This forms large waves which radiate in all directions, similar to dropping a pebble into water.</a:t>
            </a:r>
            <a:endParaRPr lang="en-AU" sz="2800" dirty="0" smtClean="0">
              <a:latin typeface="+mn-lt"/>
            </a:endParaRPr>
          </a:p>
          <a:p>
            <a:pPr marL="457200" indent="-457200">
              <a:spcAft>
                <a:spcPts val="1200"/>
              </a:spcAft>
              <a:buFont typeface="Arial" panose="020B0604020202020204" pitchFamily="34" charset="0"/>
              <a:buChar char="•"/>
            </a:pPr>
            <a:endParaRPr lang="en-AU" sz="2800" dirty="0" smtClean="0">
              <a:latin typeface="+mn-lt"/>
            </a:endParaRPr>
          </a:p>
          <a:p>
            <a:pPr marL="457200" indent="-457200">
              <a:spcAft>
                <a:spcPts val="1200"/>
              </a:spcAft>
              <a:buFont typeface="Arial" panose="020B0604020202020204" pitchFamily="34" charset="0"/>
              <a:buChar char="•"/>
            </a:pPr>
            <a:endParaRPr lang="en-AU" sz="2800" dirty="0" smtClean="0"/>
          </a:p>
          <a:p>
            <a:pPr>
              <a:spcAft>
                <a:spcPts val="1200"/>
              </a:spcAft>
            </a:pPr>
            <a:endParaRPr lang="en-AU" sz="2800" dirty="0" smtClean="0"/>
          </a:p>
          <a:p>
            <a:pPr marL="457200" indent="-457200">
              <a:buFont typeface="Arial" panose="020B0604020202020204" pitchFamily="34" charset="0"/>
              <a:buChar char="•"/>
            </a:pPr>
            <a:endParaRPr lang="en-AU" sz="2800" dirty="0" smtClean="0"/>
          </a:p>
        </p:txBody>
      </p:sp>
      <p:graphicFrame>
        <p:nvGraphicFramePr>
          <p:cNvPr id="12" name="Table 11"/>
          <p:cNvGraphicFramePr>
            <a:graphicFrameLocks noGrp="1"/>
          </p:cNvGraphicFramePr>
          <p:nvPr>
            <p:extLst>
              <p:ext uri="{D42A27DB-BD31-4B8C-83A1-F6EECF244321}">
                <p14:modId xmlns:p14="http://schemas.microsoft.com/office/powerpoint/2010/main" val="1491515961"/>
              </p:ext>
            </p:extLst>
          </p:nvPr>
        </p:nvGraphicFramePr>
        <p:xfrm>
          <a:off x="9366291" y="1533923"/>
          <a:ext cx="2593676" cy="1005840"/>
        </p:xfrm>
        <a:graphic>
          <a:graphicData uri="http://schemas.openxmlformats.org/drawingml/2006/table">
            <a:tbl>
              <a:tblPr firstRow="1" bandRow="1">
                <a:tableStyleId>{21E4AEA4-8DFA-4A89-87EB-49C32662AFE0}</a:tableStyleId>
              </a:tblPr>
              <a:tblGrid>
                <a:gridCol w="2593676"/>
              </a:tblGrid>
              <a:tr h="353455">
                <a:tc>
                  <a:txBody>
                    <a:bodyPr/>
                    <a:lstStyle/>
                    <a:p>
                      <a:r>
                        <a:rPr lang="en-AU" dirty="0" smtClean="0"/>
                        <a:t>CFU 2</a:t>
                      </a:r>
                      <a:endParaRPr lang="en-AU" dirty="0"/>
                    </a:p>
                  </a:txBody>
                  <a:tcPr/>
                </a:tc>
              </a:tr>
              <a:tr h="618545">
                <a:tc>
                  <a:txBody>
                    <a:bodyPr/>
                    <a:lstStyle/>
                    <a:p>
                      <a:r>
                        <a:rPr lang="en-AU" baseline="0" dirty="0" smtClean="0"/>
                        <a:t>How are tsunamis formed?</a:t>
                      </a:r>
                      <a:endParaRPr lang="en-AU"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472419968"/>
              </p:ext>
            </p:extLst>
          </p:nvPr>
        </p:nvGraphicFramePr>
        <p:xfrm>
          <a:off x="9313059" y="5283716"/>
          <a:ext cx="2646908" cy="1304980"/>
        </p:xfrm>
        <a:graphic>
          <a:graphicData uri="http://schemas.openxmlformats.org/drawingml/2006/table">
            <a:tbl>
              <a:tblPr firstRow="1" bandRow="1">
                <a:tableStyleId>{F5AB1C69-6EDB-4FF4-983F-18BD219EF322}</a:tableStyleId>
              </a:tblPr>
              <a:tblGrid>
                <a:gridCol w="2646908"/>
              </a:tblGrid>
              <a:tr h="337626">
                <a:tc>
                  <a:txBody>
                    <a:bodyPr/>
                    <a:lstStyle/>
                    <a:p>
                      <a:r>
                        <a:rPr lang="en-AU" dirty="0" smtClean="0"/>
                        <a:t>Vocabulary</a:t>
                      </a:r>
                      <a:endParaRPr lang="en-AU" dirty="0"/>
                    </a:p>
                  </a:txBody>
                  <a:tcPr/>
                </a:tc>
              </a:tr>
              <a:tr h="939220">
                <a:tc>
                  <a:txBody>
                    <a:bodyPr/>
                    <a:lstStyle/>
                    <a:p>
                      <a:r>
                        <a:rPr lang="en-AU" dirty="0" smtClean="0"/>
                        <a:t>displace:</a:t>
                      </a:r>
                      <a:r>
                        <a:rPr lang="en-AU" baseline="0" dirty="0" smtClean="0"/>
                        <a:t> move something from its usual place or position.</a:t>
                      </a:r>
                    </a:p>
                  </a:txBody>
                  <a:tcPr/>
                </a:tc>
              </a:tr>
            </a:tbl>
          </a:graphicData>
        </a:graphic>
      </p:graphicFrame>
      <p:pic>
        <p:nvPicPr>
          <p:cNvPr id="6" name="Picture 5"/>
          <p:cNvPicPr>
            <a:picLocks noChangeAspect="1"/>
          </p:cNvPicPr>
          <p:nvPr/>
        </p:nvPicPr>
        <p:blipFill>
          <a:blip r:embed="rId2"/>
          <a:stretch>
            <a:fillRect/>
          </a:stretch>
        </p:blipFill>
        <p:spPr>
          <a:xfrm>
            <a:off x="9366292" y="2800845"/>
            <a:ext cx="2593676" cy="1730068"/>
          </a:xfrm>
          <a:prstGeom prst="rect">
            <a:avLst/>
          </a:prstGeom>
        </p:spPr>
      </p:pic>
      <p:pic>
        <p:nvPicPr>
          <p:cNvPr id="13" name="Picture 12"/>
          <p:cNvPicPr>
            <a:picLocks noChangeAspect="1"/>
          </p:cNvPicPr>
          <p:nvPr/>
        </p:nvPicPr>
        <p:blipFill rotWithShape="1">
          <a:blip r:embed="rId3"/>
          <a:srcRect r="50414"/>
          <a:stretch/>
        </p:blipFill>
        <p:spPr>
          <a:xfrm>
            <a:off x="1609250" y="3459147"/>
            <a:ext cx="2956774" cy="2559201"/>
          </a:xfrm>
          <a:prstGeom prst="rect">
            <a:avLst/>
          </a:prstGeom>
        </p:spPr>
      </p:pic>
      <p:pic>
        <p:nvPicPr>
          <p:cNvPr id="14" name="Picture 13"/>
          <p:cNvPicPr>
            <a:picLocks noChangeAspect="1"/>
          </p:cNvPicPr>
          <p:nvPr/>
        </p:nvPicPr>
        <p:blipFill rotWithShape="1">
          <a:blip r:embed="rId3"/>
          <a:srcRect l="49686"/>
          <a:stretch/>
        </p:blipFill>
        <p:spPr>
          <a:xfrm>
            <a:off x="4572000" y="3459147"/>
            <a:ext cx="3000188" cy="2559201"/>
          </a:xfrm>
          <a:prstGeom prst="rect">
            <a:avLst/>
          </a:prstGeom>
        </p:spPr>
      </p:pic>
    </p:spTree>
    <p:extLst>
      <p:ext uri="{BB962C8B-B14F-4D97-AF65-F5344CB8AC3E}">
        <p14:creationId xmlns:p14="http://schemas.microsoft.com/office/powerpoint/2010/main" val="71154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207" y="54349"/>
            <a:ext cx="10515600" cy="1325563"/>
          </a:xfrm>
        </p:spPr>
        <p:txBody>
          <a:bodyPr/>
          <a:lstStyle/>
          <a:p>
            <a:pPr algn="ctr"/>
            <a:r>
              <a:rPr lang="en-AU" dirty="0" smtClean="0"/>
              <a:t>How Earthquakes Trigger Tsunami</a:t>
            </a:r>
            <a:endParaRPr lang="en-AU" dirty="0"/>
          </a:p>
        </p:txBody>
      </p:sp>
      <p:pic>
        <p:nvPicPr>
          <p:cNvPr id="4" name="How Earthquakes Trigger Tsunamis - Bang Goes The Theory, Preview - BBC O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5886" y="1005454"/>
            <a:ext cx="9733243" cy="5470334"/>
          </a:xfrm>
        </p:spPr>
      </p:pic>
    </p:spTree>
    <p:extLst>
      <p:ext uri="{BB962C8B-B14F-4D97-AF65-F5344CB8AC3E}">
        <p14:creationId xmlns:p14="http://schemas.microsoft.com/office/powerpoint/2010/main" val="9984456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srcRect l="8871" t="24663" r="3653" b="21651"/>
          <a:stretch/>
        </p:blipFill>
        <p:spPr>
          <a:xfrm>
            <a:off x="1839119" y="3412812"/>
            <a:ext cx="7484697" cy="3445188"/>
          </a:xfrm>
          <a:prstGeom prst="rect">
            <a:avLst/>
          </a:prstGeom>
        </p:spPr>
      </p:pic>
      <p:sp>
        <p:nvSpPr>
          <p:cNvPr id="4" name="TextBox 3"/>
          <p:cNvSpPr txBox="1"/>
          <p:nvPr/>
        </p:nvSpPr>
        <p:spPr>
          <a:xfrm>
            <a:off x="0" y="148208"/>
            <a:ext cx="402309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853206638"/>
              </p:ext>
            </p:extLst>
          </p:nvPr>
        </p:nvGraphicFramePr>
        <p:xfrm>
          <a:off x="9354003" y="148208"/>
          <a:ext cx="2605964" cy="1554480"/>
        </p:xfrm>
        <a:graphic>
          <a:graphicData uri="http://schemas.openxmlformats.org/drawingml/2006/table">
            <a:tbl>
              <a:tblPr firstRow="1" bandRow="1">
                <a:tableStyleId>{21E4AEA4-8DFA-4A89-87EB-49C32662AFE0}</a:tableStyleId>
              </a:tblPr>
              <a:tblGrid>
                <a:gridCol w="2605964"/>
              </a:tblGrid>
              <a:tr h="353527">
                <a:tc>
                  <a:txBody>
                    <a:bodyPr/>
                    <a:lstStyle/>
                    <a:p>
                      <a:r>
                        <a:rPr lang="en-AU" dirty="0" smtClean="0"/>
                        <a:t>CFU 1</a:t>
                      </a:r>
                      <a:endParaRPr lang="en-AU" dirty="0"/>
                    </a:p>
                  </a:txBody>
                  <a:tcPr/>
                </a:tc>
              </a:tr>
              <a:tr h="370840">
                <a:tc>
                  <a:txBody>
                    <a:bodyPr/>
                    <a:lstStyle/>
                    <a:p>
                      <a:r>
                        <a:rPr lang="en-AU" baseline="0" dirty="0" smtClean="0"/>
                        <a:t>What happens to the height of the wave as a tsunami approaches shallow water? </a:t>
                      </a:r>
                      <a:endParaRPr lang="en-AU" dirty="0"/>
                    </a:p>
                  </a:txBody>
                  <a:tcPr/>
                </a:tc>
              </a:tr>
            </a:tbl>
          </a:graphicData>
        </a:graphic>
      </p:graphicFrame>
      <p:sp>
        <p:nvSpPr>
          <p:cNvPr id="10" name="Title 1"/>
          <p:cNvSpPr txBox="1">
            <a:spLocks/>
          </p:cNvSpPr>
          <p:nvPr/>
        </p:nvSpPr>
        <p:spPr>
          <a:xfrm>
            <a:off x="0" y="732983"/>
            <a:ext cx="9293629" cy="314074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Forming Tsunami</a:t>
            </a:r>
            <a:endParaRPr lang="en-AU" sz="2800" dirty="0">
              <a:latin typeface="+mn-lt"/>
            </a:endParaRPr>
          </a:p>
          <a:p>
            <a:pPr marL="457200" indent="-457200">
              <a:buFont typeface="Arial" panose="020B0604020202020204" pitchFamily="34" charset="0"/>
              <a:buChar char="•"/>
            </a:pPr>
            <a:r>
              <a:rPr lang="en-GB" sz="2800" dirty="0" smtClean="0">
                <a:latin typeface="+mn-lt"/>
              </a:rPr>
              <a:t>The </a:t>
            </a:r>
            <a:r>
              <a:rPr lang="en-GB" sz="2800" dirty="0">
                <a:latin typeface="+mn-lt"/>
              </a:rPr>
              <a:t>waves travel towards </a:t>
            </a:r>
            <a:r>
              <a:rPr lang="en-GB" sz="2800" dirty="0" smtClean="0">
                <a:latin typeface="+mn-lt"/>
              </a:rPr>
              <a:t>land and increase </a:t>
            </a:r>
            <a:r>
              <a:rPr lang="en-GB" sz="2800" dirty="0">
                <a:latin typeface="+mn-lt"/>
              </a:rPr>
              <a:t>in height as the depth of the ocean decreases</a:t>
            </a:r>
            <a:r>
              <a:rPr lang="en-GB" sz="2800" dirty="0" smtClean="0">
                <a:latin typeface="+mn-lt"/>
              </a:rPr>
              <a:t>.</a:t>
            </a:r>
          </a:p>
          <a:p>
            <a:pPr marL="457200" indent="-457200">
              <a:buFont typeface="Arial" panose="020B0604020202020204" pitchFamily="34" charset="0"/>
              <a:buChar char="•"/>
            </a:pPr>
            <a:r>
              <a:rPr lang="en-GB" sz="2800" dirty="0" smtClean="0">
                <a:latin typeface="+mn-lt"/>
              </a:rPr>
              <a:t>In the open ocean, the </a:t>
            </a:r>
            <a:r>
              <a:rPr lang="en-GB" sz="2800" dirty="0">
                <a:latin typeface="+mn-lt"/>
              </a:rPr>
              <a:t>energy </a:t>
            </a:r>
            <a:r>
              <a:rPr lang="en-GB" sz="2800" dirty="0" smtClean="0">
                <a:latin typeface="+mn-lt"/>
              </a:rPr>
              <a:t>from the earthquake is contained in a </a:t>
            </a:r>
            <a:r>
              <a:rPr lang="en-GB" sz="2800" dirty="0">
                <a:latin typeface="+mn-lt"/>
              </a:rPr>
              <a:t>large volume </a:t>
            </a:r>
            <a:r>
              <a:rPr lang="en-GB" sz="2800" dirty="0" smtClean="0">
                <a:latin typeface="+mn-lt"/>
              </a:rPr>
              <a:t>water forming small waves. </a:t>
            </a:r>
            <a:endParaRPr lang="en-GB" sz="2800" dirty="0">
              <a:latin typeface="+mn-lt"/>
            </a:endParaRPr>
          </a:p>
          <a:p>
            <a:pPr marL="457200" indent="-457200">
              <a:buFont typeface="Arial" panose="020B0604020202020204" pitchFamily="34" charset="0"/>
              <a:buChar char="•"/>
            </a:pPr>
            <a:r>
              <a:rPr lang="en-GB" sz="2800" dirty="0" smtClean="0">
                <a:latin typeface="+mn-lt"/>
              </a:rPr>
              <a:t>When </a:t>
            </a:r>
            <a:r>
              <a:rPr lang="en-GB" sz="2800" dirty="0">
                <a:latin typeface="+mn-lt"/>
              </a:rPr>
              <a:t>the wave enters shallow </a:t>
            </a:r>
            <a:r>
              <a:rPr lang="en-GB" sz="2800" dirty="0" smtClean="0">
                <a:latin typeface="+mn-lt"/>
              </a:rPr>
              <a:t>water, </a:t>
            </a:r>
            <a:r>
              <a:rPr lang="en-GB" sz="2800" dirty="0">
                <a:latin typeface="+mn-lt"/>
              </a:rPr>
              <a:t>the energy </a:t>
            </a:r>
            <a:r>
              <a:rPr lang="en-GB" sz="2800" dirty="0" smtClean="0">
                <a:latin typeface="+mn-lt"/>
              </a:rPr>
              <a:t>is held </a:t>
            </a:r>
            <a:r>
              <a:rPr lang="en-GB" sz="2800" dirty="0">
                <a:latin typeface="+mn-lt"/>
              </a:rPr>
              <a:t>by a </a:t>
            </a:r>
            <a:r>
              <a:rPr lang="en-GB" sz="2800" dirty="0" smtClean="0">
                <a:latin typeface="+mn-lt"/>
              </a:rPr>
              <a:t>smaller volume of water so the wave height increases</a:t>
            </a:r>
            <a:endParaRPr lang="en-GB" sz="2800" dirty="0">
              <a:latin typeface="+mn-lt"/>
            </a:endParaRPr>
          </a:p>
          <a:p>
            <a:endParaRPr lang="en-GB" sz="2800" dirty="0" smtClean="0">
              <a:latin typeface="+mn-lt"/>
            </a:endParaRPr>
          </a:p>
        </p:txBody>
      </p:sp>
      <p:graphicFrame>
        <p:nvGraphicFramePr>
          <p:cNvPr id="12" name="Table 11"/>
          <p:cNvGraphicFramePr>
            <a:graphicFrameLocks noGrp="1"/>
          </p:cNvGraphicFramePr>
          <p:nvPr>
            <p:extLst>
              <p:ext uri="{D42A27DB-BD31-4B8C-83A1-F6EECF244321}">
                <p14:modId xmlns:p14="http://schemas.microsoft.com/office/powerpoint/2010/main" val="3025449909"/>
              </p:ext>
            </p:extLst>
          </p:nvPr>
        </p:nvGraphicFramePr>
        <p:xfrm>
          <a:off x="9360147" y="1932745"/>
          <a:ext cx="2593676" cy="1554480"/>
        </p:xfrm>
        <a:graphic>
          <a:graphicData uri="http://schemas.openxmlformats.org/drawingml/2006/table">
            <a:tbl>
              <a:tblPr firstRow="1" bandRow="1">
                <a:tableStyleId>{21E4AEA4-8DFA-4A89-87EB-49C32662AFE0}</a:tableStyleId>
              </a:tblPr>
              <a:tblGrid>
                <a:gridCol w="2593676"/>
              </a:tblGrid>
              <a:tr h="355765">
                <a:tc>
                  <a:txBody>
                    <a:bodyPr/>
                    <a:lstStyle/>
                    <a:p>
                      <a:r>
                        <a:rPr lang="en-AU" dirty="0" smtClean="0"/>
                        <a:t>CFU 2</a:t>
                      </a:r>
                      <a:endParaRPr lang="en-AU" dirty="0"/>
                    </a:p>
                  </a:txBody>
                  <a:tcPr/>
                </a:tc>
              </a:tr>
              <a:tr h="1156235">
                <a:tc>
                  <a:txBody>
                    <a:bodyPr/>
                    <a:lstStyle/>
                    <a:p>
                      <a:r>
                        <a:rPr lang="en-AU" baseline="0" dirty="0" smtClean="0"/>
                        <a:t>Explain why tsunami waves are small in open water and grow larger towards land.</a:t>
                      </a:r>
                      <a:endParaRPr lang="en-AU"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940353791"/>
              </p:ext>
            </p:extLst>
          </p:nvPr>
        </p:nvGraphicFramePr>
        <p:xfrm>
          <a:off x="9257514" y="5271763"/>
          <a:ext cx="2646908" cy="1304980"/>
        </p:xfrm>
        <a:graphic>
          <a:graphicData uri="http://schemas.openxmlformats.org/drawingml/2006/table">
            <a:tbl>
              <a:tblPr firstRow="1" bandRow="1">
                <a:tableStyleId>{F5AB1C69-6EDB-4FF4-983F-18BD219EF322}</a:tableStyleId>
              </a:tblPr>
              <a:tblGrid>
                <a:gridCol w="2646908"/>
              </a:tblGrid>
              <a:tr h="337626">
                <a:tc>
                  <a:txBody>
                    <a:bodyPr/>
                    <a:lstStyle/>
                    <a:p>
                      <a:r>
                        <a:rPr lang="en-AU" dirty="0" smtClean="0"/>
                        <a:t>Vocabulary</a:t>
                      </a:r>
                      <a:endParaRPr lang="en-AU" dirty="0"/>
                    </a:p>
                  </a:txBody>
                  <a:tcPr/>
                </a:tc>
              </a:tr>
              <a:tr h="939220">
                <a:tc>
                  <a:txBody>
                    <a:bodyPr/>
                    <a:lstStyle/>
                    <a:p>
                      <a:r>
                        <a:rPr lang="en-AU" dirty="0" smtClean="0"/>
                        <a:t>displace:</a:t>
                      </a:r>
                      <a:r>
                        <a:rPr lang="en-AU" baseline="0" dirty="0" smtClean="0"/>
                        <a:t> move something from its usual place or position.</a:t>
                      </a:r>
                    </a:p>
                  </a:txBody>
                  <a:tcPr/>
                </a:tc>
              </a:tr>
            </a:tbl>
          </a:graphicData>
        </a:graphic>
      </p:graphicFrame>
    </p:spTree>
    <p:extLst>
      <p:ext uri="{BB962C8B-B14F-4D97-AF65-F5344CB8AC3E}">
        <p14:creationId xmlns:p14="http://schemas.microsoft.com/office/powerpoint/2010/main" val="89598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207" y="54349"/>
            <a:ext cx="10515600" cy="1325563"/>
          </a:xfrm>
        </p:spPr>
        <p:txBody>
          <a:bodyPr/>
          <a:lstStyle/>
          <a:p>
            <a:pPr algn="ctr"/>
            <a:r>
              <a:rPr lang="en-AU" dirty="0" smtClean="0"/>
              <a:t>Wave Tank Demonstration</a:t>
            </a:r>
            <a:endParaRPr lang="en-AU" dirty="0"/>
          </a:p>
        </p:txBody>
      </p:sp>
      <p:pic>
        <p:nvPicPr>
          <p:cNvPr id="5" name="NZ Tsunami Risk - Wave Tank Demo">
            <a:hlinkClick r:id="" action="ppaction://media"/>
          </p:cNvPr>
          <p:cNvPicPr>
            <a:picLocks noGrp="1" noChangeAspect="1"/>
          </p:cNvPicPr>
          <p:nvPr>
            <p:ph idx="1"/>
            <a:videoFile r:link="rId1"/>
            <p:extLst>
              <p:ext uri="{DAA4B4D4-6D71-4841-9C94-3DE7FCFB9230}">
                <p14:media xmlns:p14="http://schemas.microsoft.com/office/powerpoint/2010/main" r:embed="rId2">
                  <p14:trim end="90817"/>
                </p14:media>
              </p:ext>
            </p:extLst>
          </p:nvPr>
        </p:nvPicPr>
        <p:blipFill>
          <a:blip r:embed="rId4"/>
          <a:stretch>
            <a:fillRect/>
          </a:stretch>
        </p:blipFill>
        <p:spPr>
          <a:xfrm>
            <a:off x="994811" y="1009815"/>
            <a:ext cx="10161628" cy="5715787"/>
          </a:xfrm>
        </p:spPr>
      </p:pic>
    </p:spTree>
    <p:extLst>
      <p:ext uri="{BB962C8B-B14F-4D97-AF65-F5344CB8AC3E}">
        <p14:creationId xmlns:p14="http://schemas.microsoft.com/office/powerpoint/2010/main" val="26986756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19136</TotalTime>
  <Words>796</Words>
  <Application>Microsoft Office PowerPoint</Application>
  <PresentationFormat>Widescreen</PresentationFormat>
  <Paragraphs>117</Paragraphs>
  <Slides>17</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Tsunamis Year 9 Earth Science</vt:lpstr>
      <vt:lpstr>PowerPoint Presentation</vt:lpstr>
      <vt:lpstr>PowerPoint Presentation</vt:lpstr>
      <vt:lpstr>PowerPoint Presentation</vt:lpstr>
      <vt:lpstr>How Earthquakes Trigger Tsunami</vt:lpstr>
      <vt:lpstr>PowerPoint Presentation</vt:lpstr>
      <vt:lpstr>Wave Tank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Science</dc:title>
  <dc:creator>Microsoft account</dc:creator>
  <cp:lastModifiedBy>Microsoft account</cp:lastModifiedBy>
  <cp:revision>270</cp:revision>
  <dcterms:created xsi:type="dcterms:W3CDTF">2017-01-28T08:32:28Z</dcterms:created>
  <dcterms:modified xsi:type="dcterms:W3CDTF">2020-05-21T03:22:47Z</dcterms:modified>
</cp:coreProperties>
</file>